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73" r:id="rId2"/>
    <p:sldId id="274" r:id="rId3"/>
    <p:sldId id="275" r:id="rId4"/>
    <p:sldId id="277" r:id="rId5"/>
    <p:sldId id="267" r:id="rId6"/>
    <p:sldId id="276" r:id="rId7"/>
    <p:sldId id="278" r:id="rId8"/>
    <p:sldId id="279" r:id="rId9"/>
    <p:sldId id="280" r:id="rId10"/>
    <p:sldId id="281" r:id="rId11"/>
    <p:sldId id="282" r:id="rId12"/>
    <p:sldId id="283" r:id="rId13"/>
    <p:sldId id="284" r:id="rId14"/>
    <p:sldId id="285" r:id="rId15"/>
    <p:sldId id="258" r:id="rId16"/>
    <p:sldId id="286" r:id="rId17"/>
    <p:sldId id="287" r:id="rId18"/>
    <p:sldId id="292" r:id="rId19"/>
    <p:sldId id="288" r:id="rId20"/>
    <p:sldId id="293" r:id="rId21"/>
    <p:sldId id="289" r:id="rId22"/>
    <p:sldId id="294" r:id="rId23"/>
    <p:sldId id="290" r:id="rId24"/>
    <p:sldId id="295" r:id="rId25"/>
    <p:sldId id="296" r:id="rId26"/>
    <p:sldId id="291" r:id="rId27"/>
    <p:sldId id="261" r:id="rId28"/>
    <p:sldId id="262" r:id="rId29"/>
    <p:sldId id="263" r:id="rId30"/>
    <p:sldId id="264" r:id="rId31"/>
    <p:sldId id="265"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1"/>
    <p:restoredTop sz="94681"/>
  </p:normalViewPr>
  <p:slideViewPr>
    <p:cSldViewPr snapToGrid="0" snapToObjects="1">
      <p:cViewPr varScale="1">
        <p:scale>
          <a:sx n="79" d="100"/>
          <a:sy n="79" d="100"/>
        </p:scale>
        <p:origin x="224" y="10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42695-C62D-A546-86EE-D17EB6AB5447}" type="datetimeFigureOut">
              <a:rPr kumimoji="1" lang="ja-JP" altLang="en-US" smtClean="0"/>
              <a:t>2019/5/11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14E1FE-C09F-034E-8C6E-F9EBC35301FB}" type="slidenum">
              <a:rPr kumimoji="1" lang="ja-JP" altLang="en-US" smtClean="0"/>
              <a:t>‹#›</a:t>
            </a:fld>
            <a:endParaRPr kumimoji="1" lang="ja-JP" altLang="en-US"/>
          </a:p>
        </p:txBody>
      </p:sp>
    </p:spTree>
    <p:extLst>
      <p:ext uri="{BB962C8B-B14F-4D97-AF65-F5344CB8AC3E}">
        <p14:creationId xmlns:p14="http://schemas.microsoft.com/office/powerpoint/2010/main" val="19818035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114E1FE-C09F-034E-8C6E-F9EBC35301FB}" type="slidenum">
              <a:rPr kumimoji="1" lang="ja-JP" altLang="en-US" smtClean="0"/>
              <a:t>22</a:t>
            </a:fld>
            <a:endParaRPr kumimoji="1" lang="ja-JP" altLang="en-US"/>
          </a:p>
        </p:txBody>
      </p:sp>
    </p:spTree>
    <p:extLst>
      <p:ext uri="{BB962C8B-B14F-4D97-AF65-F5344CB8AC3E}">
        <p14:creationId xmlns:p14="http://schemas.microsoft.com/office/powerpoint/2010/main" val="3408850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114E1FE-C09F-034E-8C6E-F9EBC35301FB}" type="slidenum">
              <a:rPr kumimoji="1" lang="ja-JP" altLang="en-US" smtClean="0"/>
              <a:t>31</a:t>
            </a:fld>
            <a:endParaRPr kumimoji="1" lang="ja-JP" altLang="en-US"/>
          </a:p>
        </p:txBody>
      </p:sp>
    </p:spTree>
    <p:extLst>
      <p:ext uri="{BB962C8B-B14F-4D97-AF65-F5344CB8AC3E}">
        <p14:creationId xmlns:p14="http://schemas.microsoft.com/office/powerpoint/2010/main" val="2338895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531D1-BE9E-7747-941B-CBBCD2BCDBD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32D0F69-A568-B644-AE97-16D8567256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4E6D580-A6E6-9448-9232-DF93BC784D5C}"/>
              </a:ext>
            </a:extLst>
          </p:cNvPr>
          <p:cNvSpPr>
            <a:spLocks noGrp="1"/>
          </p:cNvSpPr>
          <p:nvPr>
            <p:ph type="dt" sz="half" idx="10"/>
          </p:nvPr>
        </p:nvSpPr>
        <p:spPr/>
        <p:txBody>
          <a:bodyPr/>
          <a:lstStyle/>
          <a:p>
            <a:fld id="{0D74E728-20A1-D44B-A0F7-7C8419672092}" type="datetime1">
              <a:rPr kumimoji="1" lang="ja-JP" altLang="en-US" smtClean="0"/>
              <a:t>2019/5/11</a:t>
            </a:fld>
            <a:endParaRPr kumimoji="1" lang="ja-JP" altLang="en-US"/>
          </a:p>
        </p:txBody>
      </p:sp>
      <p:sp>
        <p:nvSpPr>
          <p:cNvPr id="5" name="フッター プレースホルダー 4">
            <a:extLst>
              <a:ext uri="{FF2B5EF4-FFF2-40B4-BE49-F238E27FC236}">
                <a16:creationId xmlns:a16="http://schemas.microsoft.com/office/drawing/2014/main" id="{A436A3A2-AC9C-3D42-BE39-09F919ECC14C}"/>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6" name="スライド番号プレースホルダー 5">
            <a:extLst>
              <a:ext uri="{FF2B5EF4-FFF2-40B4-BE49-F238E27FC236}">
                <a16:creationId xmlns:a16="http://schemas.microsoft.com/office/drawing/2014/main" id="{41D9FA4C-EFAC-9E41-8DB1-BEBB70F38E63}"/>
              </a:ext>
            </a:extLst>
          </p:cNvPr>
          <p:cNvSpPr>
            <a:spLocks noGrp="1"/>
          </p:cNvSpPr>
          <p:nvPr>
            <p:ph type="sldNum" sz="quarter" idx="12"/>
          </p:nvPr>
        </p:nvSpPr>
        <p:spPr/>
        <p:txBody>
          <a:bodyPr/>
          <a:lstStyle/>
          <a:p>
            <a:fld id="{7987AE00-6EE0-7E4E-AB7E-D50299276F4C}" type="slidenum">
              <a:rPr kumimoji="1" lang="ja-JP" altLang="en-US" smtClean="0"/>
              <a:t>‹#›</a:t>
            </a:fld>
            <a:endParaRPr kumimoji="1" lang="ja-JP" altLang="en-US"/>
          </a:p>
        </p:txBody>
      </p:sp>
    </p:spTree>
    <p:extLst>
      <p:ext uri="{BB962C8B-B14F-4D97-AF65-F5344CB8AC3E}">
        <p14:creationId xmlns:p14="http://schemas.microsoft.com/office/powerpoint/2010/main" val="2567050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75BD63-AABE-5842-BEBB-9BD83A75CC4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002A532-B4D5-9241-8FA3-217C045456B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7AECC0B-75BE-2044-A292-A43EC8AC7F1F}"/>
              </a:ext>
            </a:extLst>
          </p:cNvPr>
          <p:cNvSpPr>
            <a:spLocks noGrp="1"/>
          </p:cNvSpPr>
          <p:nvPr>
            <p:ph type="dt" sz="half" idx="10"/>
          </p:nvPr>
        </p:nvSpPr>
        <p:spPr/>
        <p:txBody>
          <a:bodyPr/>
          <a:lstStyle/>
          <a:p>
            <a:fld id="{3BC0ECBE-EFA2-A342-AB81-41BC99BFDBF3}" type="datetime1">
              <a:rPr kumimoji="1" lang="ja-JP" altLang="en-US" smtClean="0"/>
              <a:t>2019/5/11</a:t>
            </a:fld>
            <a:endParaRPr kumimoji="1" lang="ja-JP" altLang="en-US"/>
          </a:p>
        </p:txBody>
      </p:sp>
      <p:sp>
        <p:nvSpPr>
          <p:cNvPr id="5" name="フッター プレースホルダー 4">
            <a:extLst>
              <a:ext uri="{FF2B5EF4-FFF2-40B4-BE49-F238E27FC236}">
                <a16:creationId xmlns:a16="http://schemas.microsoft.com/office/drawing/2014/main" id="{AB658A8F-692C-9747-9B2A-F9205F9873F7}"/>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6" name="スライド番号プレースホルダー 5">
            <a:extLst>
              <a:ext uri="{FF2B5EF4-FFF2-40B4-BE49-F238E27FC236}">
                <a16:creationId xmlns:a16="http://schemas.microsoft.com/office/drawing/2014/main" id="{4554FD03-E195-5C48-9E92-8FC336FC561A}"/>
              </a:ext>
            </a:extLst>
          </p:cNvPr>
          <p:cNvSpPr>
            <a:spLocks noGrp="1"/>
          </p:cNvSpPr>
          <p:nvPr>
            <p:ph type="sldNum" sz="quarter" idx="12"/>
          </p:nvPr>
        </p:nvSpPr>
        <p:spPr/>
        <p:txBody>
          <a:bodyPr/>
          <a:lstStyle/>
          <a:p>
            <a:fld id="{7987AE00-6EE0-7E4E-AB7E-D50299276F4C}" type="slidenum">
              <a:rPr kumimoji="1" lang="ja-JP" altLang="en-US" smtClean="0"/>
              <a:t>‹#›</a:t>
            </a:fld>
            <a:endParaRPr kumimoji="1" lang="ja-JP" altLang="en-US"/>
          </a:p>
        </p:txBody>
      </p:sp>
    </p:spTree>
    <p:extLst>
      <p:ext uri="{BB962C8B-B14F-4D97-AF65-F5344CB8AC3E}">
        <p14:creationId xmlns:p14="http://schemas.microsoft.com/office/powerpoint/2010/main" val="940884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2D9AE4D-5434-5A49-8F25-AB3894C5B98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112DE4A-1661-7142-B8D1-95B2F1245E6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821C6F6-ECCD-0740-AB67-C259F9F75F96}"/>
              </a:ext>
            </a:extLst>
          </p:cNvPr>
          <p:cNvSpPr>
            <a:spLocks noGrp="1"/>
          </p:cNvSpPr>
          <p:nvPr>
            <p:ph type="dt" sz="half" idx="10"/>
          </p:nvPr>
        </p:nvSpPr>
        <p:spPr/>
        <p:txBody>
          <a:bodyPr/>
          <a:lstStyle/>
          <a:p>
            <a:fld id="{7D99C1C8-0EEE-2846-A72F-05A4C1AB5F07}" type="datetime1">
              <a:rPr kumimoji="1" lang="ja-JP" altLang="en-US" smtClean="0"/>
              <a:t>2019/5/11</a:t>
            </a:fld>
            <a:endParaRPr kumimoji="1" lang="ja-JP" altLang="en-US"/>
          </a:p>
        </p:txBody>
      </p:sp>
      <p:sp>
        <p:nvSpPr>
          <p:cNvPr id="5" name="フッター プレースホルダー 4">
            <a:extLst>
              <a:ext uri="{FF2B5EF4-FFF2-40B4-BE49-F238E27FC236}">
                <a16:creationId xmlns:a16="http://schemas.microsoft.com/office/drawing/2014/main" id="{7A318044-F5E6-4642-8AB4-6476D762C9F4}"/>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6" name="スライド番号プレースホルダー 5">
            <a:extLst>
              <a:ext uri="{FF2B5EF4-FFF2-40B4-BE49-F238E27FC236}">
                <a16:creationId xmlns:a16="http://schemas.microsoft.com/office/drawing/2014/main" id="{89D5D90F-3BE9-6443-B4C0-77C03EDBA97F}"/>
              </a:ext>
            </a:extLst>
          </p:cNvPr>
          <p:cNvSpPr>
            <a:spLocks noGrp="1"/>
          </p:cNvSpPr>
          <p:nvPr>
            <p:ph type="sldNum" sz="quarter" idx="12"/>
          </p:nvPr>
        </p:nvSpPr>
        <p:spPr/>
        <p:txBody>
          <a:bodyPr/>
          <a:lstStyle/>
          <a:p>
            <a:fld id="{7987AE00-6EE0-7E4E-AB7E-D50299276F4C}" type="slidenum">
              <a:rPr kumimoji="1" lang="ja-JP" altLang="en-US" smtClean="0"/>
              <a:t>‹#›</a:t>
            </a:fld>
            <a:endParaRPr kumimoji="1" lang="ja-JP" altLang="en-US"/>
          </a:p>
        </p:txBody>
      </p:sp>
    </p:spTree>
    <p:extLst>
      <p:ext uri="{BB962C8B-B14F-4D97-AF65-F5344CB8AC3E}">
        <p14:creationId xmlns:p14="http://schemas.microsoft.com/office/powerpoint/2010/main" val="3033713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1713DC-A613-C748-B677-6C343AFD95C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7FB1ECA-72B3-C94A-840A-C9CEC5427E7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442BF68-6452-1D4C-A174-D67ABD27F611}"/>
              </a:ext>
            </a:extLst>
          </p:cNvPr>
          <p:cNvSpPr>
            <a:spLocks noGrp="1"/>
          </p:cNvSpPr>
          <p:nvPr>
            <p:ph type="dt" sz="half" idx="10"/>
          </p:nvPr>
        </p:nvSpPr>
        <p:spPr/>
        <p:txBody>
          <a:bodyPr/>
          <a:lstStyle/>
          <a:p>
            <a:fld id="{3007D263-9A70-6140-AC5C-46D3BF7BA8EC}" type="datetime1">
              <a:rPr kumimoji="1" lang="ja-JP" altLang="en-US" smtClean="0"/>
              <a:t>2019/5/11</a:t>
            </a:fld>
            <a:endParaRPr kumimoji="1" lang="ja-JP" altLang="en-US"/>
          </a:p>
        </p:txBody>
      </p:sp>
      <p:sp>
        <p:nvSpPr>
          <p:cNvPr id="5" name="フッター プレースホルダー 4">
            <a:extLst>
              <a:ext uri="{FF2B5EF4-FFF2-40B4-BE49-F238E27FC236}">
                <a16:creationId xmlns:a16="http://schemas.microsoft.com/office/drawing/2014/main" id="{B15F091B-19E9-4447-822E-92B8ABBAEE28}"/>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6" name="スライド番号プレースホルダー 5">
            <a:extLst>
              <a:ext uri="{FF2B5EF4-FFF2-40B4-BE49-F238E27FC236}">
                <a16:creationId xmlns:a16="http://schemas.microsoft.com/office/drawing/2014/main" id="{BDB14762-2E00-E64C-98A1-167B7970CB5F}"/>
              </a:ext>
            </a:extLst>
          </p:cNvPr>
          <p:cNvSpPr>
            <a:spLocks noGrp="1"/>
          </p:cNvSpPr>
          <p:nvPr>
            <p:ph type="sldNum" sz="quarter" idx="12"/>
          </p:nvPr>
        </p:nvSpPr>
        <p:spPr/>
        <p:txBody>
          <a:bodyPr/>
          <a:lstStyle/>
          <a:p>
            <a:fld id="{7987AE00-6EE0-7E4E-AB7E-D50299276F4C}" type="slidenum">
              <a:rPr kumimoji="1" lang="ja-JP" altLang="en-US" smtClean="0"/>
              <a:t>‹#›</a:t>
            </a:fld>
            <a:endParaRPr kumimoji="1" lang="ja-JP" altLang="en-US"/>
          </a:p>
        </p:txBody>
      </p:sp>
    </p:spTree>
    <p:extLst>
      <p:ext uri="{BB962C8B-B14F-4D97-AF65-F5344CB8AC3E}">
        <p14:creationId xmlns:p14="http://schemas.microsoft.com/office/powerpoint/2010/main" val="1124977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49AC5B-AEA3-BB4E-BA5B-B75349BF5D4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956FAD4-61D5-F84D-ACE7-F1AFFD7906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EC6A0F4-2D3D-E042-86D7-743DA2356008}"/>
              </a:ext>
            </a:extLst>
          </p:cNvPr>
          <p:cNvSpPr>
            <a:spLocks noGrp="1"/>
          </p:cNvSpPr>
          <p:nvPr>
            <p:ph type="dt" sz="half" idx="10"/>
          </p:nvPr>
        </p:nvSpPr>
        <p:spPr/>
        <p:txBody>
          <a:bodyPr/>
          <a:lstStyle/>
          <a:p>
            <a:fld id="{3CC658A3-4982-B14D-BD14-0B9FD848DB61}" type="datetime1">
              <a:rPr kumimoji="1" lang="ja-JP" altLang="en-US" smtClean="0"/>
              <a:t>2019/5/11</a:t>
            </a:fld>
            <a:endParaRPr kumimoji="1" lang="ja-JP" altLang="en-US"/>
          </a:p>
        </p:txBody>
      </p:sp>
      <p:sp>
        <p:nvSpPr>
          <p:cNvPr id="5" name="フッター プレースホルダー 4">
            <a:extLst>
              <a:ext uri="{FF2B5EF4-FFF2-40B4-BE49-F238E27FC236}">
                <a16:creationId xmlns:a16="http://schemas.microsoft.com/office/drawing/2014/main" id="{C6C7CDF1-D43E-9741-849B-6E33D29DDB13}"/>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6" name="スライド番号プレースホルダー 5">
            <a:extLst>
              <a:ext uri="{FF2B5EF4-FFF2-40B4-BE49-F238E27FC236}">
                <a16:creationId xmlns:a16="http://schemas.microsoft.com/office/drawing/2014/main" id="{0C5FF227-60CA-D441-9D0B-37805EFDBD2C}"/>
              </a:ext>
            </a:extLst>
          </p:cNvPr>
          <p:cNvSpPr>
            <a:spLocks noGrp="1"/>
          </p:cNvSpPr>
          <p:nvPr>
            <p:ph type="sldNum" sz="quarter" idx="12"/>
          </p:nvPr>
        </p:nvSpPr>
        <p:spPr/>
        <p:txBody>
          <a:bodyPr/>
          <a:lstStyle/>
          <a:p>
            <a:fld id="{7987AE00-6EE0-7E4E-AB7E-D50299276F4C}" type="slidenum">
              <a:rPr kumimoji="1" lang="ja-JP" altLang="en-US" smtClean="0"/>
              <a:t>‹#›</a:t>
            </a:fld>
            <a:endParaRPr kumimoji="1" lang="ja-JP" altLang="en-US"/>
          </a:p>
        </p:txBody>
      </p:sp>
    </p:spTree>
    <p:extLst>
      <p:ext uri="{BB962C8B-B14F-4D97-AF65-F5344CB8AC3E}">
        <p14:creationId xmlns:p14="http://schemas.microsoft.com/office/powerpoint/2010/main" val="133360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5629F6-3529-3A4A-BF47-A27A2889C79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A267FC0-FF12-114F-9CCF-A888AFAFD75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25F28F1-3313-E042-9C2E-3D7B792DA32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41D980E-7D2E-734C-A29E-126936AC3327}"/>
              </a:ext>
            </a:extLst>
          </p:cNvPr>
          <p:cNvSpPr>
            <a:spLocks noGrp="1"/>
          </p:cNvSpPr>
          <p:nvPr>
            <p:ph type="dt" sz="half" idx="10"/>
          </p:nvPr>
        </p:nvSpPr>
        <p:spPr/>
        <p:txBody>
          <a:bodyPr/>
          <a:lstStyle/>
          <a:p>
            <a:fld id="{9AC447D0-A221-7A42-AF33-CE7284AB3E6E}" type="datetime1">
              <a:rPr kumimoji="1" lang="ja-JP" altLang="en-US" smtClean="0"/>
              <a:t>2019/5/11</a:t>
            </a:fld>
            <a:endParaRPr kumimoji="1" lang="ja-JP" altLang="en-US"/>
          </a:p>
        </p:txBody>
      </p:sp>
      <p:sp>
        <p:nvSpPr>
          <p:cNvPr id="6" name="フッター プレースホルダー 5">
            <a:extLst>
              <a:ext uri="{FF2B5EF4-FFF2-40B4-BE49-F238E27FC236}">
                <a16:creationId xmlns:a16="http://schemas.microsoft.com/office/drawing/2014/main" id="{6BCD35E4-630E-A546-BBA6-7E7EC6EEC4F1}"/>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7" name="スライド番号プレースホルダー 6">
            <a:extLst>
              <a:ext uri="{FF2B5EF4-FFF2-40B4-BE49-F238E27FC236}">
                <a16:creationId xmlns:a16="http://schemas.microsoft.com/office/drawing/2014/main" id="{844C5BDA-34C3-6C43-9338-3D000FC5EAB8}"/>
              </a:ext>
            </a:extLst>
          </p:cNvPr>
          <p:cNvSpPr>
            <a:spLocks noGrp="1"/>
          </p:cNvSpPr>
          <p:nvPr>
            <p:ph type="sldNum" sz="quarter" idx="12"/>
          </p:nvPr>
        </p:nvSpPr>
        <p:spPr/>
        <p:txBody>
          <a:bodyPr/>
          <a:lstStyle/>
          <a:p>
            <a:fld id="{7987AE00-6EE0-7E4E-AB7E-D50299276F4C}" type="slidenum">
              <a:rPr kumimoji="1" lang="ja-JP" altLang="en-US" smtClean="0"/>
              <a:t>‹#›</a:t>
            </a:fld>
            <a:endParaRPr kumimoji="1" lang="ja-JP" altLang="en-US"/>
          </a:p>
        </p:txBody>
      </p:sp>
    </p:spTree>
    <p:extLst>
      <p:ext uri="{BB962C8B-B14F-4D97-AF65-F5344CB8AC3E}">
        <p14:creationId xmlns:p14="http://schemas.microsoft.com/office/powerpoint/2010/main" val="228844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AE4CA7-0720-3A46-88E2-CD53021C3C2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F1525EB-670B-ED48-A44C-BDE77C4B46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FC61D5E-FBBF-4645-8705-D70AE656406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C518F58-CB2B-BD44-AA22-CDD6A9AED5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F5C0790-3167-DF46-8E0E-28F5031B358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D990A29-3864-C048-827D-ABF515D6541F}"/>
              </a:ext>
            </a:extLst>
          </p:cNvPr>
          <p:cNvSpPr>
            <a:spLocks noGrp="1"/>
          </p:cNvSpPr>
          <p:nvPr>
            <p:ph type="dt" sz="half" idx="10"/>
          </p:nvPr>
        </p:nvSpPr>
        <p:spPr/>
        <p:txBody>
          <a:bodyPr/>
          <a:lstStyle/>
          <a:p>
            <a:fld id="{CB7272C6-02B8-654D-B4CC-8FA8B17AF659}" type="datetime1">
              <a:rPr kumimoji="1" lang="ja-JP" altLang="en-US" smtClean="0"/>
              <a:t>2019/5/11</a:t>
            </a:fld>
            <a:endParaRPr kumimoji="1" lang="ja-JP" altLang="en-US"/>
          </a:p>
        </p:txBody>
      </p:sp>
      <p:sp>
        <p:nvSpPr>
          <p:cNvPr id="8" name="フッター プレースホルダー 7">
            <a:extLst>
              <a:ext uri="{FF2B5EF4-FFF2-40B4-BE49-F238E27FC236}">
                <a16:creationId xmlns:a16="http://schemas.microsoft.com/office/drawing/2014/main" id="{A7E3FD79-7BE6-7340-A41F-5DA3928B14C6}"/>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9" name="スライド番号プレースホルダー 8">
            <a:extLst>
              <a:ext uri="{FF2B5EF4-FFF2-40B4-BE49-F238E27FC236}">
                <a16:creationId xmlns:a16="http://schemas.microsoft.com/office/drawing/2014/main" id="{D3C3487C-5A6B-7E47-AAE9-2EA68617B66A}"/>
              </a:ext>
            </a:extLst>
          </p:cNvPr>
          <p:cNvSpPr>
            <a:spLocks noGrp="1"/>
          </p:cNvSpPr>
          <p:nvPr>
            <p:ph type="sldNum" sz="quarter" idx="12"/>
          </p:nvPr>
        </p:nvSpPr>
        <p:spPr/>
        <p:txBody>
          <a:bodyPr/>
          <a:lstStyle/>
          <a:p>
            <a:fld id="{7987AE00-6EE0-7E4E-AB7E-D50299276F4C}" type="slidenum">
              <a:rPr kumimoji="1" lang="ja-JP" altLang="en-US" smtClean="0"/>
              <a:t>‹#›</a:t>
            </a:fld>
            <a:endParaRPr kumimoji="1" lang="ja-JP" altLang="en-US"/>
          </a:p>
        </p:txBody>
      </p:sp>
    </p:spTree>
    <p:extLst>
      <p:ext uri="{BB962C8B-B14F-4D97-AF65-F5344CB8AC3E}">
        <p14:creationId xmlns:p14="http://schemas.microsoft.com/office/powerpoint/2010/main" val="1083498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677203-3709-B74D-A3CB-3B8283844AC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2820CC9-F0ED-A14B-B363-AE6A96AB7FB5}"/>
              </a:ext>
            </a:extLst>
          </p:cNvPr>
          <p:cNvSpPr>
            <a:spLocks noGrp="1"/>
          </p:cNvSpPr>
          <p:nvPr>
            <p:ph type="dt" sz="half" idx="10"/>
          </p:nvPr>
        </p:nvSpPr>
        <p:spPr/>
        <p:txBody>
          <a:bodyPr/>
          <a:lstStyle/>
          <a:p>
            <a:fld id="{2ACFFD12-022D-1C4B-9C6F-49B6DE10FAE5}" type="datetime1">
              <a:rPr kumimoji="1" lang="ja-JP" altLang="en-US" smtClean="0"/>
              <a:t>2019/5/11</a:t>
            </a:fld>
            <a:endParaRPr kumimoji="1" lang="ja-JP" altLang="en-US"/>
          </a:p>
        </p:txBody>
      </p:sp>
      <p:sp>
        <p:nvSpPr>
          <p:cNvPr id="4" name="フッター プレースホルダー 3">
            <a:extLst>
              <a:ext uri="{FF2B5EF4-FFF2-40B4-BE49-F238E27FC236}">
                <a16:creationId xmlns:a16="http://schemas.microsoft.com/office/drawing/2014/main" id="{AAAF6A7C-FD74-9D4B-8499-A0AA840CFB38}"/>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5" name="スライド番号プレースホルダー 4">
            <a:extLst>
              <a:ext uri="{FF2B5EF4-FFF2-40B4-BE49-F238E27FC236}">
                <a16:creationId xmlns:a16="http://schemas.microsoft.com/office/drawing/2014/main" id="{15B8B0CE-2D7F-774D-B870-5E93AD3D65CD}"/>
              </a:ext>
            </a:extLst>
          </p:cNvPr>
          <p:cNvSpPr>
            <a:spLocks noGrp="1"/>
          </p:cNvSpPr>
          <p:nvPr>
            <p:ph type="sldNum" sz="quarter" idx="12"/>
          </p:nvPr>
        </p:nvSpPr>
        <p:spPr/>
        <p:txBody>
          <a:bodyPr/>
          <a:lstStyle/>
          <a:p>
            <a:fld id="{7987AE00-6EE0-7E4E-AB7E-D50299276F4C}" type="slidenum">
              <a:rPr kumimoji="1" lang="ja-JP" altLang="en-US" smtClean="0"/>
              <a:t>‹#›</a:t>
            </a:fld>
            <a:endParaRPr kumimoji="1" lang="ja-JP" altLang="en-US"/>
          </a:p>
        </p:txBody>
      </p:sp>
    </p:spTree>
    <p:extLst>
      <p:ext uri="{BB962C8B-B14F-4D97-AF65-F5344CB8AC3E}">
        <p14:creationId xmlns:p14="http://schemas.microsoft.com/office/powerpoint/2010/main" val="4200254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4889975-DC53-5843-BC51-0AD690D721DE}"/>
              </a:ext>
            </a:extLst>
          </p:cNvPr>
          <p:cNvSpPr>
            <a:spLocks noGrp="1"/>
          </p:cNvSpPr>
          <p:nvPr>
            <p:ph type="dt" sz="half" idx="10"/>
          </p:nvPr>
        </p:nvSpPr>
        <p:spPr/>
        <p:txBody>
          <a:bodyPr/>
          <a:lstStyle/>
          <a:p>
            <a:fld id="{9F4BAEB6-A29E-784F-99C8-6C400732839D}" type="datetime1">
              <a:rPr kumimoji="1" lang="ja-JP" altLang="en-US" smtClean="0"/>
              <a:t>2019/5/11</a:t>
            </a:fld>
            <a:endParaRPr kumimoji="1" lang="ja-JP" altLang="en-US"/>
          </a:p>
        </p:txBody>
      </p:sp>
      <p:sp>
        <p:nvSpPr>
          <p:cNvPr id="3" name="フッター プレースホルダー 2">
            <a:extLst>
              <a:ext uri="{FF2B5EF4-FFF2-40B4-BE49-F238E27FC236}">
                <a16:creationId xmlns:a16="http://schemas.microsoft.com/office/drawing/2014/main" id="{0E50709A-42E4-E845-A0D1-2B2BB19BC97A}"/>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4" name="スライド番号プレースホルダー 3">
            <a:extLst>
              <a:ext uri="{FF2B5EF4-FFF2-40B4-BE49-F238E27FC236}">
                <a16:creationId xmlns:a16="http://schemas.microsoft.com/office/drawing/2014/main" id="{CCD67F91-C0AE-D748-904D-F1103BF6696A}"/>
              </a:ext>
            </a:extLst>
          </p:cNvPr>
          <p:cNvSpPr>
            <a:spLocks noGrp="1"/>
          </p:cNvSpPr>
          <p:nvPr>
            <p:ph type="sldNum" sz="quarter" idx="12"/>
          </p:nvPr>
        </p:nvSpPr>
        <p:spPr/>
        <p:txBody>
          <a:bodyPr/>
          <a:lstStyle/>
          <a:p>
            <a:fld id="{7987AE00-6EE0-7E4E-AB7E-D50299276F4C}" type="slidenum">
              <a:rPr kumimoji="1" lang="ja-JP" altLang="en-US" smtClean="0"/>
              <a:t>‹#›</a:t>
            </a:fld>
            <a:endParaRPr kumimoji="1" lang="ja-JP" altLang="en-US"/>
          </a:p>
        </p:txBody>
      </p:sp>
    </p:spTree>
    <p:extLst>
      <p:ext uri="{BB962C8B-B14F-4D97-AF65-F5344CB8AC3E}">
        <p14:creationId xmlns:p14="http://schemas.microsoft.com/office/powerpoint/2010/main" val="1827800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D56A77-9CAF-7044-87E2-939214C66D3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AFB3181-2991-CB49-A1E0-7AB0A62699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A62DF9D-701C-6D47-947A-9CFCAF6F4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75DDCDA-4001-AA4D-AFE7-E5C8D6BCB787}"/>
              </a:ext>
            </a:extLst>
          </p:cNvPr>
          <p:cNvSpPr>
            <a:spLocks noGrp="1"/>
          </p:cNvSpPr>
          <p:nvPr>
            <p:ph type="dt" sz="half" idx="10"/>
          </p:nvPr>
        </p:nvSpPr>
        <p:spPr/>
        <p:txBody>
          <a:bodyPr/>
          <a:lstStyle/>
          <a:p>
            <a:fld id="{52AC2809-4393-1C4A-893F-CD72BD5CB3C5}" type="datetime1">
              <a:rPr kumimoji="1" lang="ja-JP" altLang="en-US" smtClean="0"/>
              <a:t>2019/5/11</a:t>
            </a:fld>
            <a:endParaRPr kumimoji="1" lang="ja-JP" altLang="en-US"/>
          </a:p>
        </p:txBody>
      </p:sp>
      <p:sp>
        <p:nvSpPr>
          <p:cNvPr id="6" name="フッター プレースホルダー 5">
            <a:extLst>
              <a:ext uri="{FF2B5EF4-FFF2-40B4-BE49-F238E27FC236}">
                <a16:creationId xmlns:a16="http://schemas.microsoft.com/office/drawing/2014/main" id="{5FC9AB23-11E5-004C-91E1-164BDAC22D8D}"/>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7" name="スライド番号プレースホルダー 6">
            <a:extLst>
              <a:ext uri="{FF2B5EF4-FFF2-40B4-BE49-F238E27FC236}">
                <a16:creationId xmlns:a16="http://schemas.microsoft.com/office/drawing/2014/main" id="{6049A924-969B-464F-8438-FE4E686BC2B9}"/>
              </a:ext>
            </a:extLst>
          </p:cNvPr>
          <p:cNvSpPr>
            <a:spLocks noGrp="1"/>
          </p:cNvSpPr>
          <p:nvPr>
            <p:ph type="sldNum" sz="quarter" idx="12"/>
          </p:nvPr>
        </p:nvSpPr>
        <p:spPr/>
        <p:txBody>
          <a:bodyPr/>
          <a:lstStyle/>
          <a:p>
            <a:fld id="{7987AE00-6EE0-7E4E-AB7E-D50299276F4C}" type="slidenum">
              <a:rPr kumimoji="1" lang="ja-JP" altLang="en-US" smtClean="0"/>
              <a:t>‹#›</a:t>
            </a:fld>
            <a:endParaRPr kumimoji="1" lang="ja-JP" altLang="en-US"/>
          </a:p>
        </p:txBody>
      </p:sp>
    </p:spTree>
    <p:extLst>
      <p:ext uri="{BB962C8B-B14F-4D97-AF65-F5344CB8AC3E}">
        <p14:creationId xmlns:p14="http://schemas.microsoft.com/office/powerpoint/2010/main" val="1158094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F26397-A17A-304F-B097-13D9DAFF857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3DE2441-513A-9B41-81C6-E0DCB0D11C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BCC5A01-B6E6-9F4B-9109-0B158E6029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9F71F07-3DC5-C14D-980A-426A8CDB1073}"/>
              </a:ext>
            </a:extLst>
          </p:cNvPr>
          <p:cNvSpPr>
            <a:spLocks noGrp="1"/>
          </p:cNvSpPr>
          <p:nvPr>
            <p:ph type="dt" sz="half" idx="10"/>
          </p:nvPr>
        </p:nvSpPr>
        <p:spPr/>
        <p:txBody>
          <a:bodyPr/>
          <a:lstStyle/>
          <a:p>
            <a:fld id="{4442950B-3C2D-D54F-9B13-34F3C9C531AD}" type="datetime1">
              <a:rPr kumimoji="1" lang="ja-JP" altLang="en-US" smtClean="0"/>
              <a:t>2019/5/11</a:t>
            </a:fld>
            <a:endParaRPr kumimoji="1" lang="ja-JP" altLang="en-US"/>
          </a:p>
        </p:txBody>
      </p:sp>
      <p:sp>
        <p:nvSpPr>
          <p:cNvPr id="6" name="フッター プレースホルダー 5">
            <a:extLst>
              <a:ext uri="{FF2B5EF4-FFF2-40B4-BE49-F238E27FC236}">
                <a16:creationId xmlns:a16="http://schemas.microsoft.com/office/drawing/2014/main" id="{296389F4-FAA6-A44C-863E-62AD24BF69CF}"/>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7" name="スライド番号プレースホルダー 6">
            <a:extLst>
              <a:ext uri="{FF2B5EF4-FFF2-40B4-BE49-F238E27FC236}">
                <a16:creationId xmlns:a16="http://schemas.microsoft.com/office/drawing/2014/main" id="{18DBDA8E-E405-D54D-9902-FAFC969654CF}"/>
              </a:ext>
            </a:extLst>
          </p:cNvPr>
          <p:cNvSpPr>
            <a:spLocks noGrp="1"/>
          </p:cNvSpPr>
          <p:nvPr>
            <p:ph type="sldNum" sz="quarter" idx="12"/>
          </p:nvPr>
        </p:nvSpPr>
        <p:spPr/>
        <p:txBody>
          <a:bodyPr/>
          <a:lstStyle/>
          <a:p>
            <a:fld id="{7987AE00-6EE0-7E4E-AB7E-D50299276F4C}" type="slidenum">
              <a:rPr kumimoji="1" lang="ja-JP" altLang="en-US" smtClean="0"/>
              <a:t>‹#›</a:t>
            </a:fld>
            <a:endParaRPr kumimoji="1" lang="ja-JP" altLang="en-US"/>
          </a:p>
        </p:txBody>
      </p:sp>
    </p:spTree>
    <p:extLst>
      <p:ext uri="{BB962C8B-B14F-4D97-AF65-F5344CB8AC3E}">
        <p14:creationId xmlns:p14="http://schemas.microsoft.com/office/powerpoint/2010/main" val="3724540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7771E8A-7580-F34C-B01F-ED43B0ADF4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8517951-CEF2-4A40-BE95-A84D4E3144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FF958E7-5B9A-224F-AF34-C00E1B6FC5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1B7197-20EF-7B45-BB93-032B5ED56CC0}" type="datetime1">
              <a:rPr kumimoji="1" lang="ja-JP" altLang="en-US" smtClean="0"/>
              <a:t>2019/5/11</a:t>
            </a:fld>
            <a:endParaRPr kumimoji="1" lang="ja-JP" altLang="en-US"/>
          </a:p>
        </p:txBody>
      </p:sp>
      <p:sp>
        <p:nvSpPr>
          <p:cNvPr id="5" name="フッター プレースホルダー 4">
            <a:extLst>
              <a:ext uri="{FF2B5EF4-FFF2-40B4-BE49-F238E27FC236}">
                <a16:creationId xmlns:a16="http://schemas.microsoft.com/office/drawing/2014/main" id="{255E57CF-FCEC-2D40-8FD2-DE0D804C46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 altLang="ja-JP"/>
              <a:t>Swift GCD(Grand Central Dispatch) API </a:t>
            </a:r>
            <a:r>
              <a:rPr kumimoji="1" lang="ja-JP" altLang="en-US"/>
              <a:t>使い方 </a:t>
            </a:r>
          </a:p>
        </p:txBody>
      </p:sp>
      <p:sp>
        <p:nvSpPr>
          <p:cNvPr id="6" name="スライド番号プレースホルダー 5">
            <a:extLst>
              <a:ext uri="{FF2B5EF4-FFF2-40B4-BE49-F238E27FC236}">
                <a16:creationId xmlns:a16="http://schemas.microsoft.com/office/drawing/2014/main" id="{A9B33C0D-F9DA-E547-A8CA-524C8A2C12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87AE00-6EE0-7E4E-AB7E-D50299276F4C}" type="slidenum">
              <a:rPr kumimoji="1" lang="ja-JP" altLang="en-US" smtClean="0"/>
              <a:t>‹#›</a:t>
            </a:fld>
            <a:endParaRPr kumimoji="1" lang="ja-JP" altLang="en-US"/>
          </a:p>
        </p:txBody>
      </p:sp>
    </p:spTree>
    <p:extLst>
      <p:ext uri="{BB962C8B-B14F-4D97-AF65-F5344CB8AC3E}">
        <p14:creationId xmlns:p14="http://schemas.microsoft.com/office/powerpoint/2010/main" val="2346797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77300453-89A9-7F45-899B-7414F5E7CCF8}"/>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5380148D-8CD9-564A-B20F-0CC6DB01EAA7}"/>
              </a:ext>
            </a:extLst>
          </p:cNvPr>
          <p:cNvSpPr>
            <a:spLocks noGrp="1"/>
          </p:cNvSpPr>
          <p:nvPr>
            <p:ph type="sldNum" sz="quarter" idx="12"/>
          </p:nvPr>
        </p:nvSpPr>
        <p:spPr/>
        <p:txBody>
          <a:bodyPr/>
          <a:lstStyle/>
          <a:p>
            <a:fld id="{7987AE00-6EE0-7E4E-AB7E-D50299276F4C}" type="slidenum">
              <a:rPr kumimoji="1" lang="ja-JP" altLang="en-US" smtClean="0"/>
              <a:t>1</a:t>
            </a:fld>
            <a:endParaRPr kumimoji="1" lang="ja-JP" altLang="en-US"/>
          </a:p>
        </p:txBody>
      </p:sp>
      <p:sp>
        <p:nvSpPr>
          <p:cNvPr id="4" name="テキスト ボックス 3">
            <a:extLst>
              <a:ext uri="{FF2B5EF4-FFF2-40B4-BE49-F238E27FC236}">
                <a16:creationId xmlns:a16="http://schemas.microsoft.com/office/drawing/2014/main" id="{BD291A2A-A07F-564C-A9D8-60CDBA5F9133}"/>
              </a:ext>
            </a:extLst>
          </p:cNvPr>
          <p:cNvSpPr txBox="1"/>
          <p:nvPr/>
        </p:nvSpPr>
        <p:spPr>
          <a:xfrm>
            <a:off x="134911" y="194872"/>
            <a:ext cx="9360782" cy="461665"/>
          </a:xfrm>
          <a:prstGeom prst="rect">
            <a:avLst/>
          </a:prstGeom>
          <a:noFill/>
        </p:spPr>
        <p:txBody>
          <a:bodyPr wrap="square" rtlCol="0">
            <a:spAutoFit/>
          </a:bodyPr>
          <a:lstStyle/>
          <a:p>
            <a:r>
              <a:rPr lang="ja-JP" altLang="en-US" sz="2400"/>
              <a:t>ソケット・</a:t>
            </a:r>
            <a:r>
              <a:rPr lang="en-US" altLang="ja-JP" sz="2400" dirty="0"/>
              <a:t>CPU(</a:t>
            </a:r>
            <a:r>
              <a:rPr lang="ja-JP" altLang="en-US" sz="2400"/>
              <a:t>プロセッサ</a:t>
            </a:r>
            <a:r>
              <a:rPr lang="en-US" altLang="ja-JP" sz="2400" dirty="0"/>
              <a:t>)</a:t>
            </a:r>
            <a:r>
              <a:rPr lang="ja-JP" altLang="en-US" sz="2400"/>
              <a:t>・コア・スレッド</a:t>
            </a:r>
            <a:r>
              <a:rPr lang="en-US" altLang="ja-JP" sz="2400" dirty="0"/>
              <a:t>(</a:t>
            </a:r>
            <a:r>
              <a:rPr lang="ja-JP" altLang="en-US" sz="2400"/>
              <a:t>論理プロセッサ</a:t>
            </a:r>
            <a:r>
              <a:rPr lang="en-US" altLang="ja-JP" sz="2400" dirty="0"/>
              <a:t>)</a:t>
            </a:r>
          </a:p>
        </p:txBody>
      </p:sp>
      <p:sp>
        <p:nvSpPr>
          <p:cNvPr id="18" name="正方形/長方形 17">
            <a:extLst>
              <a:ext uri="{FF2B5EF4-FFF2-40B4-BE49-F238E27FC236}">
                <a16:creationId xmlns:a16="http://schemas.microsoft.com/office/drawing/2014/main" id="{6C540F3C-4ECB-D041-8C86-1B3B89C952E2}"/>
              </a:ext>
            </a:extLst>
          </p:cNvPr>
          <p:cNvSpPr/>
          <p:nvPr/>
        </p:nvSpPr>
        <p:spPr>
          <a:xfrm>
            <a:off x="715108" y="2278185"/>
            <a:ext cx="4507120" cy="287950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880B3865-4D43-BC47-8362-644979D53F92}"/>
              </a:ext>
            </a:extLst>
          </p:cNvPr>
          <p:cNvSpPr txBox="1"/>
          <p:nvPr/>
        </p:nvSpPr>
        <p:spPr>
          <a:xfrm>
            <a:off x="160615" y="1027001"/>
            <a:ext cx="5742278" cy="369332"/>
          </a:xfrm>
          <a:prstGeom prst="rect">
            <a:avLst/>
          </a:prstGeom>
          <a:noFill/>
        </p:spPr>
        <p:txBody>
          <a:bodyPr wrap="none" rtlCol="0">
            <a:spAutoFit/>
          </a:bodyPr>
          <a:lstStyle/>
          <a:p>
            <a:r>
              <a:rPr kumimoji="1" lang="ja-JP" altLang="en-US"/>
              <a:t>ソケット数・・・マザーボードに搭載できる</a:t>
            </a:r>
            <a:r>
              <a:rPr kumimoji="1" lang="en-US" altLang="ja-JP" dirty="0"/>
              <a:t>CPU</a:t>
            </a:r>
            <a:r>
              <a:rPr kumimoji="1" lang="ja-JP" altLang="en-US"/>
              <a:t>の数</a:t>
            </a:r>
          </a:p>
        </p:txBody>
      </p:sp>
      <p:sp>
        <p:nvSpPr>
          <p:cNvPr id="20" name="テキスト ボックス 19">
            <a:extLst>
              <a:ext uri="{FF2B5EF4-FFF2-40B4-BE49-F238E27FC236}">
                <a16:creationId xmlns:a16="http://schemas.microsoft.com/office/drawing/2014/main" id="{67ED7BC4-84B6-714E-B9E3-7DB152E04B51}"/>
              </a:ext>
            </a:extLst>
          </p:cNvPr>
          <p:cNvSpPr txBox="1"/>
          <p:nvPr/>
        </p:nvSpPr>
        <p:spPr>
          <a:xfrm>
            <a:off x="715108" y="1870949"/>
            <a:ext cx="2097049" cy="369332"/>
          </a:xfrm>
          <a:prstGeom prst="rect">
            <a:avLst/>
          </a:prstGeom>
          <a:noFill/>
        </p:spPr>
        <p:txBody>
          <a:bodyPr wrap="none" rtlCol="0">
            <a:spAutoFit/>
          </a:bodyPr>
          <a:lstStyle/>
          <a:p>
            <a:r>
              <a:rPr kumimoji="1" lang="ja-JP" altLang="en-US"/>
              <a:t>シングル</a:t>
            </a:r>
            <a:r>
              <a:rPr kumimoji="1" lang="en-US" altLang="ja-JP" dirty="0"/>
              <a:t> </a:t>
            </a:r>
            <a:r>
              <a:rPr kumimoji="1" lang="ja-JP" altLang="en-US"/>
              <a:t>ソケット</a:t>
            </a:r>
          </a:p>
        </p:txBody>
      </p:sp>
      <p:sp>
        <p:nvSpPr>
          <p:cNvPr id="21" name="正方形/長方形 20">
            <a:extLst>
              <a:ext uri="{FF2B5EF4-FFF2-40B4-BE49-F238E27FC236}">
                <a16:creationId xmlns:a16="http://schemas.microsoft.com/office/drawing/2014/main" id="{33F2091B-A38F-F048-AE66-9BC603553534}"/>
              </a:ext>
            </a:extLst>
          </p:cNvPr>
          <p:cNvSpPr/>
          <p:nvPr/>
        </p:nvSpPr>
        <p:spPr>
          <a:xfrm>
            <a:off x="2439868" y="3017981"/>
            <a:ext cx="1172307" cy="1172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A878A509-7639-AD4C-81F0-DFB52E1F7706}"/>
              </a:ext>
            </a:extLst>
          </p:cNvPr>
          <p:cNvSpPr txBox="1"/>
          <p:nvPr/>
        </p:nvSpPr>
        <p:spPr>
          <a:xfrm>
            <a:off x="2332648" y="3291923"/>
            <a:ext cx="1422184" cy="646331"/>
          </a:xfrm>
          <a:prstGeom prst="rect">
            <a:avLst/>
          </a:prstGeom>
          <a:noFill/>
        </p:spPr>
        <p:txBody>
          <a:bodyPr wrap="none" rtlCol="0">
            <a:spAutoFit/>
          </a:bodyPr>
          <a:lstStyle/>
          <a:p>
            <a:pPr algn="ctr"/>
            <a:r>
              <a:rPr kumimoji="1" lang="en-US" altLang="ja-JP" dirty="0"/>
              <a:t>CPU</a:t>
            </a:r>
          </a:p>
          <a:p>
            <a:pPr algn="ctr"/>
            <a:r>
              <a:rPr lang="en-US" altLang="ja-JP" dirty="0"/>
              <a:t>(Processer)</a:t>
            </a:r>
            <a:endParaRPr kumimoji="1" lang="ja-JP" altLang="en-US"/>
          </a:p>
        </p:txBody>
      </p:sp>
      <p:sp>
        <p:nvSpPr>
          <p:cNvPr id="23" name="正方形/長方形 22">
            <a:extLst>
              <a:ext uri="{FF2B5EF4-FFF2-40B4-BE49-F238E27FC236}">
                <a16:creationId xmlns:a16="http://schemas.microsoft.com/office/drawing/2014/main" id="{7A3C2F93-B39A-FA4A-9CF1-C66B98E6CAB5}"/>
              </a:ext>
            </a:extLst>
          </p:cNvPr>
          <p:cNvSpPr/>
          <p:nvPr/>
        </p:nvSpPr>
        <p:spPr>
          <a:xfrm>
            <a:off x="6357040" y="2278185"/>
            <a:ext cx="4507120" cy="287950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A66032AA-596D-B04B-91F5-929D8377FBC8}"/>
              </a:ext>
            </a:extLst>
          </p:cNvPr>
          <p:cNvSpPr txBox="1"/>
          <p:nvPr/>
        </p:nvSpPr>
        <p:spPr>
          <a:xfrm>
            <a:off x="6364512" y="1870949"/>
            <a:ext cx="1866217" cy="369332"/>
          </a:xfrm>
          <a:prstGeom prst="rect">
            <a:avLst/>
          </a:prstGeom>
          <a:noFill/>
        </p:spPr>
        <p:txBody>
          <a:bodyPr wrap="none" rtlCol="0">
            <a:spAutoFit/>
          </a:bodyPr>
          <a:lstStyle/>
          <a:p>
            <a:r>
              <a:rPr kumimoji="1" lang="ja-JP" altLang="en-US"/>
              <a:t>マルチ</a:t>
            </a:r>
            <a:r>
              <a:rPr kumimoji="1" lang="en-US" altLang="ja-JP" dirty="0"/>
              <a:t> </a:t>
            </a:r>
            <a:r>
              <a:rPr kumimoji="1" lang="ja-JP" altLang="en-US"/>
              <a:t>ソケット</a:t>
            </a:r>
          </a:p>
        </p:txBody>
      </p:sp>
      <p:sp>
        <p:nvSpPr>
          <p:cNvPr id="6" name="正方形/長方形 5">
            <a:extLst>
              <a:ext uri="{FF2B5EF4-FFF2-40B4-BE49-F238E27FC236}">
                <a16:creationId xmlns:a16="http://schemas.microsoft.com/office/drawing/2014/main" id="{26FEFA4B-5795-0F44-A510-524F3866E7B6}"/>
              </a:ext>
            </a:extLst>
          </p:cNvPr>
          <p:cNvSpPr/>
          <p:nvPr/>
        </p:nvSpPr>
        <p:spPr>
          <a:xfrm>
            <a:off x="7081353" y="3138646"/>
            <a:ext cx="1172307" cy="1172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41FDA5D-5DEB-5A4C-A56A-3ABB678E1A70}"/>
              </a:ext>
            </a:extLst>
          </p:cNvPr>
          <p:cNvSpPr txBox="1"/>
          <p:nvPr/>
        </p:nvSpPr>
        <p:spPr>
          <a:xfrm>
            <a:off x="6974133" y="3412588"/>
            <a:ext cx="1422184" cy="646331"/>
          </a:xfrm>
          <a:prstGeom prst="rect">
            <a:avLst/>
          </a:prstGeom>
          <a:noFill/>
        </p:spPr>
        <p:txBody>
          <a:bodyPr wrap="none" rtlCol="0">
            <a:spAutoFit/>
          </a:bodyPr>
          <a:lstStyle/>
          <a:p>
            <a:pPr algn="ctr"/>
            <a:r>
              <a:rPr kumimoji="1" lang="en-US" altLang="ja-JP" dirty="0"/>
              <a:t>CPU1</a:t>
            </a:r>
          </a:p>
          <a:p>
            <a:pPr algn="ctr"/>
            <a:r>
              <a:rPr lang="en-US" altLang="ja-JP" dirty="0"/>
              <a:t>(Processer)</a:t>
            </a:r>
            <a:endParaRPr kumimoji="1" lang="ja-JP" altLang="en-US"/>
          </a:p>
        </p:txBody>
      </p:sp>
      <p:sp>
        <p:nvSpPr>
          <p:cNvPr id="25" name="正方形/長方形 24">
            <a:extLst>
              <a:ext uri="{FF2B5EF4-FFF2-40B4-BE49-F238E27FC236}">
                <a16:creationId xmlns:a16="http://schemas.microsoft.com/office/drawing/2014/main" id="{31448BA3-A61A-2E47-AB40-F03F9DDF8633}"/>
              </a:ext>
            </a:extLst>
          </p:cNvPr>
          <p:cNvSpPr/>
          <p:nvPr/>
        </p:nvSpPr>
        <p:spPr>
          <a:xfrm>
            <a:off x="8909539" y="3138646"/>
            <a:ext cx="1172307" cy="1172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87EB158E-84AD-5A41-8C2C-E156353F6400}"/>
              </a:ext>
            </a:extLst>
          </p:cNvPr>
          <p:cNvSpPr txBox="1"/>
          <p:nvPr/>
        </p:nvSpPr>
        <p:spPr>
          <a:xfrm>
            <a:off x="8802319" y="3412588"/>
            <a:ext cx="1422184" cy="646331"/>
          </a:xfrm>
          <a:prstGeom prst="rect">
            <a:avLst/>
          </a:prstGeom>
          <a:noFill/>
        </p:spPr>
        <p:txBody>
          <a:bodyPr wrap="none" rtlCol="0">
            <a:spAutoFit/>
          </a:bodyPr>
          <a:lstStyle/>
          <a:p>
            <a:pPr algn="ctr"/>
            <a:r>
              <a:rPr kumimoji="1" lang="en-US" altLang="ja-JP" dirty="0"/>
              <a:t>CPU2</a:t>
            </a:r>
          </a:p>
          <a:p>
            <a:pPr algn="ctr"/>
            <a:r>
              <a:rPr lang="en-US" altLang="ja-JP" dirty="0"/>
              <a:t>(Processer)</a:t>
            </a:r>
            <a:endParaRPr kumimoji="1" lang="ja-JP" altLang="en-US"/>
          </a:p>
        </p:txBody>
      </p:sp>
      <p:sp>
        <p:nvSpPr>
          <p:cNvPr id="27" name="テキスト ボックス 26">
            <a:extLst>
              <a:ext uri="{FF2B5EF4-FFF2-40B4-BE49-F238E27FC236}">
                <a16:creationId xmlns:a16="http://schemas.microsoft.com/office/drawing/2014/main" id="{5DCEE829-1155-0E4D-9F55-B8A15780343E}"/>
              </a:ext>
            </a:extLst>
          </p:cNvPr>
          <p:cNvSpPr txBox="1"/>
          <p:nvPr/>
        </p:nvSpPr>
        <p:spPr>
          <a:xfrm>
            <a:off x="715108" y="5203022"/>
            <a:ext cx="1417376" cy="369332"/>
          </a:xfrm>
          <a:prstGeom prst="rect">
            <a:avLst/>
          </a:prstGeom>
          <a:noFill/>
        </p:spPr>
        <p:txBody>
          <a:bodyPr wrap="none" rtlCol="0">
            <a:spAutoFit/>
          </a:bodyPr>
          <a:lstStyle/>
          <a:p>
            <a:r>
              <a:rPr kumimoji="1" lang="ja-JP" altLang="en-US"/>
              <a:t>一般的な</a:t>
            </a:r>
            <a:r>
              <a:rPr kumimoji="1" lang="en-US" altLang="ja-JP" dirty="0"/>
              <a:t>PC</a:t>
            </a:r>
            <a:endParaRPr kumimoji="1" lang="ja-JP" altLang="en-US"/>
          </a:p>
        </p:txBody>
      </p:sp>
      <p:sp>
        <p:nvSpPr>
          <p:cNvPr id="28" name="テキスト ボックス 27">
            <a:extLst>
              <a:ext uri="{FF2B5EF4-FFF2-40B4-BE49-F238E27FC236}">
                <a16:creationId xmlns:a16="http://schemas.microsoft.com/office/drawing/2014/main" id="{0303DEE7-AF4C-964E-BC1F-5B75BF24229B}"/>
              </a:ext>
            </a:extLst>
          </p:cNvPr>
          <p:cNvSpPr txBox="1"/>
          <p:nvPr/>
        </p:nvSpPr>
        <p:spPr>
          <a:xfrm>
            <a:off x="6360942" y="5203022"/>
            <a:ext cx="4108817" cy="369332"/>
          </a:xfrm>
          <a:prstGeom prst="rect">
            <a:avLst/>
          </a:prstGeom>
          <a:noFill/>
        </p:spPr>
        <p:txBody>
          <a:bodyPr wrap="none" rtlCol="0">
            <a:spAutoFit/>
          </a:bodyPr>
          <a:lstStyle/>
          <a:p>
            <a:r>
              <a:rPr lang="ja-JP" altLang="en-US"/>
              <a:t>ワークステーション・高性能サーバー</a:t>
            </a:r>
            <a:endParaRPr kumimoji="1" lang="ja-JP" altLang="en-US"/>
          </a:p>
        </p:txBody>
      </p:sp>
    </p:spTree>
    <p:extLst>
      <p:ext uri="{BB962C8B-B14F-4D97-AF65-F5344CB8AC3E}">
        <p14:creationId xmlns:p14="http://schemas.microsoft.com/office/powerpoint/2010/main" val="3556285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9EB4E328-53D4-6C42-9B63-298B234D8AA9}"/>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CAD65FD7-BA01-0447-B00D-DC883BB5F0C3}"/>
              </a:ext>
            </a:extLst>
          </p:cNvPr>
          <p:cNvSpPr>
            <a:spLocks noGrp="1"/>
          </p:cNvSpPr>
          <p:nvPr>
            <p:ph type="sldNum" sz="quarter" idx="12"/>
          </p:nvPr>
        </p:nvSpPr>
        <p:spPr/>
        <p:txBody>
          <a:bodyPr/>
          <a:lstStyle/>
          <a:p>
            <a:fld id="{7987AE00-6EE0-7E4E-AB7E-D50299276F4C}" type="slidenum">
              <a:rPr kumimoji="1" lang="ja-JP" altLang="en-US" smtClean="0"/>
              <a:t>10</a:t>
            </a:fld>
            <a:endParaRPr kumimoji="1" lang="ja-JP" altLang="en-US"/>
          </a:p>
        </p:txBody>
      </p:sp>
      <p:sp>
        <p:nvSpPr>
          <p:cNvPr id="4" name="テキスト ボックス 3">
            <a:extLst>
              <a:ext uri="{FF2B5EF4-FFF2-40B4-BE49-F238E27FC236}">
                <a16:creationId xmlns:a16="http://schemas.microsoft.com/office/drawing/2014/main" id="{96C4EBCA-DB1A-4F49-8402-A33F0953CACF}"/>
              </a:ext>
            </a:extLst>
          </p:cNvPr>
          <p:cNvSpPr txBox="1"/>
          <p:nvPr/>
        </p:nvSpPr>
        <p:spPr>
          <a:xfrm>
            <a:off x="134910" y="194872"/>
            <a:ext cx="5026025" cy="461665"/>
          </a:xfrm>
          <a:prstGeom prst="rect">
            <a:avLst/>
          </a:prstGeom>
          <a:noFill/>
        </p:spPr>
        <p:txBody>
          <a:bodyPr wrap="square" rtlCol="0">
            <a:spAutoFit/>
          </a:bodyPr>
          <a:lstStyle/>
          <a:p>
            <a:r>
              <a:rPr lang="en-US" altLang="ja-JP" sz="2400" dirty="0"/>
              <a:t>iOS</a:t>
            </a:r>
            <a:r>
              <a:rPr lang="ja-JP" altLang="en-US" sz="2400"/>
              <a:t>によるマルチスレッドの実装</a:t>
            </a:r>
            <a:endParaRPr kumimoji="1" lang="ja-JP" altLang="en-US" sz="2400"/>
          </a:p>
        </p:txBody>
      </p:sp>
      <p:pic>
        <p:nvPicPr>
          <p:cNvPr id="6" name="図 5">
            <a:extLst>
              <a:ext uri="{FF2B5EF4-FFF2-40B4-BE49-F238E27FC236}">
                <a16:creationId xmlns:a16="http://schemas.microsoft.com/office/drawing/2014/main" id="{E773091D-517B-8C42-9045-C9CBA796F2F9}"/>
              </a:ext>
            </a:extLst>
          </p:cNvPr>
          <p:cNvPicPr>
            <a:picLocks noChangeAspect="1"/>
          </p:cNvPicPr>
          <p:nvPr/>
        </p:nvPicPr>
        <p:blipFill rotWithShape="1">
          <a:blip r:embed="rId2"/>
          <a:srcRect r="20575"/>
          <a:stretch/>
        </p:blipFill>
        <p:spPr>
          <a:xfrm>
            <a:off x="134910" y="881143"/>
            <a:ext cx="5335992" cy="3390900"/>
          </a:xfrm>
          <a:prstGeom prst="rect">
            <a:avLst/>
          </a:prstGeom>
        </p:spPr>
      </p:pic>
      <p:pic>
        <p:nvPicPr>
          <p:cNvPr id="8" name="図 7">
            <a:extLst>
              <a:ext uri="{FF2B5EF4-FFF2-40B4-BE49-F238E27FC236}">
                <a16:creationId xmlns:a16="http://schemas.microsoft.com/office/drawing/2014/main" id="{23C8B128-A6A5-3B44-8751-3F649CCCBAAF}"/>
              </a:ext>
            </a:extLst>
          </p:cNvPr>
          <p:cNvPicPr>
            <a:picLocks noChangeAspect="1"/>
          </p:cNvPicPr>
          <p:nvPr/>
        </p:nvPicPr>
        <p:blipFill>
          <a:blip r:embed="rId3"/>
          <a:stretch>
            <a:fillRect/>
          </a:stretch>
        </p:blipFill>
        <p:spPr>
          <a:xfrm>
            <a:off x="5435600" y="881143"/>
            <a:ext cx="6350000" cy="3327400"/>
          </a:xfrm>
          <a:prstGeom prst="rect">
            <a:avLst/>
          </a:prstGeom>
        </p:spPr>
      </p:pic>
      <p:cxnSp>
        <p:nvCxnSpPr>
          <p:cNvPr id="11" name="直線コネクタ 10">
            <a:extLst>
              <a:ext uri="{FF2B5EF4-FFF2-40B4-BE49-F238E27FC236}">
                <a16:creationId xmlns:a16="http://schemas.microsoft.com/office/drawing/2014/main" id="{1903D746-A975-4249-8980-77B02AF10DA4}"/>
              </a:ext>
            </a:extLst>
          </p:cNvPr>
          <p:cNvCxnSpPr/>
          <p:nvPr/>
        </p:nvCxnSpPr>
        <p:spPr>
          <a:xfrm>
            <a:off x="2235200" y="3285067"/>
            <a:ext cx="108373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137086F-CDDC-7642-BF88-AE6A1ECDE655}"/>
              </a:ext>
            </a:extLst>
          </p:cNvPr>
          <p:cNvSpPr txBox="1"/>
          <p:nvPr/>
        </p:nvSpPr>
        <p:spPr>
          <a:xfrm>
            <a:off x="1499555" y="3265156"/>
            <a:ext cx="2877711" cy="307777"/>
          </a:xfrm>
          <a:prstGeom prst="rect">
            <a:avLst/>
          </a:prstGeom>
          <a:noFill/>
        </p:spPr>
        <p:txBody>
          <a:bodyPr wrap="none" rtlCol="0">
            <a:spAutoFit/>
          </a:bodyPr>
          <a:lstStyle/>
          <a:p>
            <a:r>
              <a:rPr kumimoji="1" lang="ja-JP" altLang="en-US" sz="1400">
                <a:solidFill>
                  <a:srgbClr val="FF0000"/>
                </a:solidFill>
              </a:rPr>
              <a:t>スレッドに割り当てられた順序で</a:t>
            </a:r>
          </a:p>
        </p:txBody>
      </p:sp>
      <p:pic>
        <p:nvPicPr>
          <p:cNvPr id="13" name="図 12">
            <a:extLst>
              <a:ext uri="{FF2B5EF4-FFF2-40B4-BE49-F238E27FC236}">
                <a16:creationId xmlns:a16="http://schemas.microsoft.com/office/drawing/2014/main" id="{4D7D53F2-7BD3-DE42-BDB6-A4D389211C82}"/>
              </a:ext>
            </a:extLst>
          </p:cNvPr>
          <p:cNvPicPr>
            <a:picLocks noChangeAspect="1"/>
          </p:cNvPicPr>
          <p:nvPr/>
        </p:nvPicPr>
        <p:blipFill rotWithShape="1">
          <a:blip r:embed="rId3"/>
          <a:srcRect l="76267" t="24409" b="28009"/>
          <a:stretch/>
        </p:blipFill>
        <p:spPr>
          <a:xfrm>
            <a:off x="10278533" y="3699179"/>
            <a:ext cx="1507067" cy="1583267"/>
          </a:xfrm>
          <a:prstGeom prst="rect">
            <a:avLst/>
          </a:prstGeom>
        </p:spPr>
      </p:pic>
      <p:sp>
        <p:nvSpPr>
          <p:cNvPr id="14" name="正方形/長方形 13">
            <a:extLst>
              <a:ext uri="{FF2B5EF4-FFF2-40B4-BE49-F238E27FC236}">
                <a16:creationId xmlns:a16="http://schemas.microsoft.com/office/drawing/2014/main" id="{7E7E8BEB-28C1-734E-9A69-7D230B763701}"/>
              </a:ext>
            </a:extLst>
          </p:cNvPr>
          <p:cNvSpPr/>
          <p:nvPr/>
        </p:nvSpPr>
        <p:spPr>
          <a:xfrm>
            <a:off x="9855200" y="2387600"/>
            <a:ext cx="423333"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14">
            <a:extLst>
              <a:ext uri="{FF2B5EF4-FFF2-40B4-BE49-F238E27FC236}">
                <a16:creationId xmlns:a16="http://schemas.microsoft.com/office/drawing/2014/main" id="{66CDB70C-CE14-8144-B3D7-84F55BCD751A}"/>
              </a:ext>
            </a:extLst>
          </p:cNvPr>
          <p:cNvSpPr/>
          <p:nvPr/>
        </p:nvSpPr>
        <p:spPr>
          <a:xfrm>
            <a:off x="9297986" y="2655538"/>
            <a:ext cx="1065214" cy="916062"/>
          </a:xfrm>
          <a:custGeom>
            <a:avLst/>
            <a:gdLst>
              <a:gd name="connsiteX0" fmla="*/ 32281 w 1065214"/>
              <a:gd name="connsiteY0" fmla="*/ 578729 h 916062"/>
              <a:gd name="connsiteX1" fmla="*/ 66147 w 1065214"/>
              <a:gd name="connsiteY1" fmla="*/ 646462 h 916062"/>
              <a:gd name="connsiteX2" fmla="*/ 624947 w 1065214"/>
              <a:gd name="connsiteY2" fmla="*/ 900462 h 916062"/>
              <a:gd name="connsiteX3" fmla="*/ 828147 w 1065214"/>
              <a:gd name="connsiteY3" fmla="*/ 138462 h 916062"/>
              <a:gd name="connsiteX4" fmla="*/ 1065214 w 1065214"/>
              <a:gd name="connsiteY4" fmla="*/ 2995 h 91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14" h="916062">
                <a:moveTo>
                  <a:pt x="32281" y="578729"/>
                </a:moveTo>
                <a:cubicBezTo>
                  <a:pt x="-175" y="585784"/>
                  <a:pt x="-32631" y="592840"/>
                  <a:pt x="66147" y="646462"/>
                </a:cubicBezTo>
                <a:cubicBezTo>
                  <a:pt x="164925" y="700084"/>
                  <a:pt x="497947" y="985129"/>
                  <a:pt x="624947" y="900462"/>
                </a:cubicBezTo>
                <a:cubicBezTo>
                  <a:pt x="751947" y="815795"/>
                  <a:pt x="754769" y="288040"/>
                  <a:pt x="828147" y="138462"/>
                </a:cubicBezTo>
                <a:cubicBezTo>
                  <a:pt x="901525" y="-11116"/>
                  <a:pt x="983369" y="-4061"/>
                  <a:pt x="1065214" y="2995"/>
                </a:cubicBezTo>
              </a:path>
            </a:pathLst>
          </a:cu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F34C9D1-B068-AB45-8E9B-81CF3E761468}"/>
              </a:ext>
            </a:extLst>
          </p:cNvPr>
          <p:cNvSpPr txBox="1"/>
          <p:nvPr/>
        </p:nvSpPr>
        <p:spPr>
          <a:xfrm>
            <a:off x="7868072" y="1265040"/>
            <a:ext cx="4108817" cy="646331"/>
          </a:xfrm>
          <a:prstGeom prst="rect">
            <a:avLst/>
          </a:prstGeom>
          <a:noFill/>
        </p:spPr>
        <p:txBody>
          <a:bodyPr wrap="none" rtlCol="0">
            <a:spAutoFit/>
          </a:bodyPr>
          <a:lstStyle/>
          <a:p>
            <a:r>
              <a:rPr kumimoji="1" lang="ja-JP" altLang="en-US">
                <a:solidFill>
                  <a:srgbClr val="FF0000"/>
                </a:solidFill>
              </a:rPr>
              <a:t>事前にタスクをスレッドに割当て、</a:t>
            </a:r>
            <a:endParaRPr kumimoji="1" lang="en-US" altLang="ja-JP" dirty="0">
              <a:solidFill>
                <a:srgbClr val="FF0000"/>
              </a:solidFill>
            </a:endParaRPr>
          </a:p>
          <a:p>
            <a:r>
              <a:rPr lang="ja-JP" altLang="en-US">
                <a:solidFill>
                  <a:srgbClr val="FF0000"/>
                </a:solidFill>
              </a:rPr>
              <a:t>単一スレッドで単一タスクのみを処理</a:t>
            </a:r>
            <a:endParaRPr kumimoji="1" lang="ja-JP" altLang="en-US">
              <a:solidFill>
                <a:srgbClr val="FF0000"/>
              </a:solidFill>
            </a:endParaRPr>
          </a:p>
        </p:txBody>
      </p:sp>
      <p:sp>
        <p:nvSpPr>
          <p:cNvPr id="17" name="フリーフォーム 16">
            <a:extLst>
              <a:ext uri="{FF2B5EF4-FFF2-40B4-BE49-F238E27FC236}">
                <a16:creationId xmlns:a16="http://schemas.microsoft.com/office/drawing/2014/main" id="{829C9B18-6C52-044B-8BBA-2C53AA3F712A}"/>
              </a:ext>
            </a:extLst>
          </p:cNvPr>
          <p:cNvSpPr/>
          <p:nvPr/>
        </p:nvSpPr>
        <p:spPr>
          <a:xfrm>
            <a:off x="8263467" y="3200400"/>
            <a:ext cx="2099733" cy="1456267"/>
          </a:xfrm>
          <a:custGeom>
            <a:avLst/>
            <a:gdLst>
              <a:gd name="connsiteX0" fmla="*/ 0 w 2099733"/>
              <a:gd name="connsiteY0" fmla="*/ 0 h 1456267"/>
              <a:gd name="connsiteX1" fmla="*/ 1168400 w 2099733"/>
              <a:gd name="connsiteY1" fmla="*/ 1134533 h 1456267"/>
              <a:gd name="connsiteX2" fmla="*/ 2099733 w 2099733"/>
              <a:gd name="connsiteY2" fmla="*/ 1456267 h 1456267"/>
            </a:gdLst>
            <a:ahLst/>
            <a:cxnLst>
              <a:cxn ang="0">
                <a:pos x="connsiteX0" y="connsiteY0"/>
              </a:cxn>
              <a:cxn ang="0">
                <a:pos x="connsiteX1" y="connsiteY1"/>
              </a:cxn>
              <a:cxn ang="0">
                <a:pos x="connsiteX2" y="connsiteY2"/>
              </a:cxn>
            </a:cxnLst>
            <a:rect l="l" t="t" r="r" b="b"/>
            <a:pathLst>
              <a:path w="2099733" h="1456267">
                <a:moveTo>
                  <a:pt x="0" y="0"/>
                </a:moveTo>
                <a:cubicBezTo>
                  <a:pt x="409222" y="445911"/>
                  <a:pt x="818445" y="891822"/>
                  <a:pt x="1168400" y="1134533"/>
                </a:cubicBezTo>
                <a:cubicBezTo>
                  <a:pt x="1518355" y="1377244"/>
                  <a:pt x="1809044" y="1416755"/>
                  <a:pt x="2099733" y="1456267"/>
                </a:cubicBezTo>
              </a:path>
            </a:pathLst>
          </a:custGeom>
          <a:noFill/>
          <a:ln w="190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F49720F5-0FF2-D74F-8133-4719E436B4D7}"/>
              </a:ext>
            </a:extLst>
          </p:cNvPr>
          <p:cNvSpPr txBox="1"/>
          <p:nvPr/>
        </p:nvSpPr>
        <p:spPr>
          <a:xfrm>
            <a:off x="4553889" y="4735219"/>
            <a:ext cx="5724644" cy="646331"/>
          </a:xfrm>
          <a:prstGeom prst="rect">
            <a:avLst/>
          </a:prstGeom>
          <a:noFill/>
        </p:spPr>
        <p:txBody>
          <a:bodyPr wrap="none" rtlCol="0">
            <a:spAutoFit/>
          </a:bodyPr>
          <a:lstStyle/>
          <a:p>
            <a:r>
              <a:rPr kumimoji="1" lang="ja-JP" altLang="en-US">
                <a:solidFill>
                  <a:srgbClr val="FF0000"/>
                </a:solidFill>
              </a:rPr>
              <a:t>待ち状態にあるタスク群の各スレッドへの割当ては、</a:t>
            </a:r>
            <a:endParaRPr kumimoji="1" lang="en-US" altLang="ja-JP" dirty="0">
              <a:solidFill>
                <a:srgbClr val="FF0000"/>
              </a:solidFill>
            </a:endParaRPr>
          </a:p>
          <a:p>
            <a:r>
              <a:rPr lang="en-US" altLang="ja-JP" dirty="0">
                <a:solidFill>
                  <a:srgbClr val="FF0000"/>
                </a:solidFill>
              </a:rPr>
              <a:t>OS</a:t>
            </a:r>
            <a:r>
              <a:rPr lang="ja-JP" altLang="en-US">
                <a:solidFill>
                  <a:srgbClr val="FF0000"/>
                </a:solidFill>
              </a:rPr>
              <a:t>の状態による。</a:t>
            </a:r>
            <a:endParaRPr kumimoji="1" lang="ja-JP" altLang="en-US">
              <a:solidFill>
                <a:srgbClr val="FF0000"/>
              </a:solidFill>
            </a:endParaRPr>
          </a:p>
        </p:txBody>
      </p:sp>
    </p:spTree>
    <p:extLst>
      <p:ext uri="{BB962C8B-B14F-4D97-AF65-F5344CB8AC3E}">
        <p14:creationId xmlns:p14="http://schemas.microsoft.com/office/powerpoint/2010/main" val="2624849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9EB4E328-53D4-6C42-9B63-298B234D8AA9}"/>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CAD65FD7-BA01-0447-B00D-DC883BB5F0C3}"/>
              </a:ext>
            </a:extLst>
          </p:cNvPr>
          <p:cNvSpPr>
            <a:spLocks noGrp="1"/>
          </p:cNvSpPr>
          <p:nvPr>
            <p:ph type="sldNum" sz="quarter" idx="12"/>
          </p:nvPr>
        </p:nvSpPr>
        <p:spPr/>
        <p:txBody>
          <a:bodyPr/>
          <a:lstStyle/>
          <a:p>
            <a:fld id="{7987AE00-6EE0-7E4E-AB7E-D50299276F4C}" type="slidenum">
              <a:rPr kumimoji="1" lang="ja-JP" altLang="en-US" smtClean="0"/>
              <a:t>11</a:t>
            </a:fld>
            <a:endParaRPr kumimoji="1" lang="ja-JP" altLang="en-US"/>
          </a:p>
        </p:txBody>
      </p:sp>
      <p:sp>
        <p:nvSpPr>
          <p:cNvPr id="4" name="テキスト ボックス 3">
            <a:extLst>
              <a:ext uri="{FF2B5EF4-FFF2-40B4-BE49-F238E27FC236}">
                <a16:creationId xmlns:a16="http://schemas.microsoft.com/office/drawing/2014/main" id="{96C4EBCA-DB1A-4F49-8402-A33F0953CACF}"/>
              </a:ext>
            </a:extLst>
          </p:cNvPr>
          <p:cNvSpPr txBox="1"/>
          <p:nvPr/>
        </p:nvSpPr>
        <p:spPr>
          <a:xfrm>
            <a:off x="134910" y="194872"/>
            <a:ext cx="5026025" cy="461665"/>
          </a:xfrm>
          <a:prstGeom prst="rect">
            <a:avLst/>
          </a:prstGeom>
          <a:noFill/>
        </p:spPr>
        <p:txBody>
          <a:bodyPr wrap="square" rtlCol="0">
            <a:spAutoFit/>
          </a:bodyPr>
          <a:lstStyle/>
          <a:p>
            <a:r>
              <a:rPr lang="en-US" altLang="ja-JP" sz="2400" dirty="0"/>
              <a:t>iOS</a:t>
            </a:r>
            <a:r>
              <a:rPr lang="ja-JP" altLang="en-US" sz="2400"/>
              <a:t>によるマルチスレッドの実装</a:t>
            </a:r>
            <a:endParaRPr kumimoji="1" lang="ja-JP" altLang="en-US" sz="2400"/>
          </a:p>
        </p:txBody>
      </p:sp>
      <p:pic>
        <p:nvPicPr>
          <p:cNvPr id="5" name="図 4">
            <a:extLst>
              <a:ext uri="{FF2B5EF4-FFF2-40B4-BE49-F238E27FC236}">
                <a16:creationId xmlns:a16="http://schemas.microsoft.com/office/drawing/2014/main" id="{24CA4396-9BF0-9B43-B714-E1C2A08548FB}"/>
              </a:ext>
            </a:extLst>
          </p:cNvPr>
          <p:cNvPicPr>
            <a:picLocks noChangeAspect="1"/>
          </p:cNvPicPr>
          <p:nvPr/>
        </p:nvPicPr>
        <p:blipFill>
          <a:blip r:embed="rId2"/>
          <a:stretch>
            <a:fillRect/>
          </a:stretch>
        </p:blipFill>
        <p:spPr>
          <a:xfrm>
            <a:off x="134910" y="803759"/>
            <a:ext cx="6159500" cy="2336800"/>
          </a:xfrm>
          <a:prstGeom prst="rect">
            <a:avLst/>
          </a:prstGeom>
        </p:spPr>
      </p:pic>
      <p:pic>
        <p:nvPicPr>
          <p:cNvPr id="7" name="図 6">
            <a:extLst>
              <a:ext uri="{FF2B5EF4-FFF2-40B4-BE49-F238E27FC236}">
                <a16:creationId xmlns:a16="http://schemas.microsoft.com/office/drawing/2014/main" id="{A672C36B-4DDE-5B41-A544-C2A31A372C5C}"/>
              </a:ext>
            </a:extLst>
          </p:cNvPr>
          <p:cNvPicPr>
            <a:picLocks noChangeAspect="1"/>
          </p:cNvPicPr>
          <p:nvPr/>
        </p:nvPicPr>
        <p:blipFill>
          <a:blip r:embed="rId3"/>
          <a:stretch>
            <a:fillRect/>
          </a:stretch>
        </p:blipFill>
        <p:spPr>
          <a:xfrm>
            <a:off x="6080921" y="656537"/>
            <a:ext cx="5976169" cy="6022317"/>
          </a:xfrm>
          <a:prstGeom prst="rect">
            <a:avLst/>
          </a:prstGeom>
        </p:spPr>
      </p:pic>
    </p:spTree>
    <p:extLst>
      <p:ext uri="{BB962C8B-B14F-4D97-AF65-F5344CB8AC3E}">
        <p14:creationId xmlns:p14="http://schemas.microsoft.com/office/powerpoint/2010/main" val="203133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9EB4E328-53D4-6C42-9B63-298B234D8AA9}"/>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CAD65FD7-BA01-0447-B00D-DC883BB5F0C3}"/>
              </a:ext>
            </a:extLst>
          </p:cNvPr>
          <p:cNvSpPr>
            <a:spLocks noGrp="1"/>
          </p:cNvSpPr>
          <p:nvPr>
            <p:ph type="sldNum" sz="quarter" idx="12"/>
          </p:nvPr>
        </p:nvSpPr>
        <p:spPr/>
        <p:txBody>
          <a:bodyPr/>
          <a:lstStyle/>
          <a:p>
            <a:fld id="{7987AE00-6EE0-7E4E-AB7E-D50299276F4C}" type="slidenum">
              <a:rPr kumimoji="1" lang="ja-JP" altLang="en-US" smtClean="0"/>
              <a:t>12</a:t>
            </a:fld>
            <a:endParaRPr kumimoji="1" lang="ja-JP" altLang="en-US"/>
          </a:p>
        </p:txBody>
      </p:sp>
      <p:sp>
        <p:nvSpPr>
          <p:cNvPr id="4" name="テキスト ボックス 3">
            <a:extLst>
              <a:ext uri="{FF2B5EF4-FFF2-40B4-BE49-F238E27FC236}">
                <a16:creationId xmlns:a16="http://schemas.microsoft.com/office/drawing/2014/main" id="{96C4EBCA-DB1A-4F49-8402-A33F0953CACF}"/>
              </a:ext>
            </a:extLst>
          </p:cNvPr>
          <p:cNvSpPr txBox="1"/>
          <p:nvPr/>
        </p:nvSpPr>
        <p:spPr>
          <a:xfrm>
            <a:off x="134910" y="194872"/>
            <a:ext cx="5026025" cy="461665"/>
          </a:xfrm>
          <a:prstGeom prst="rect">
            <a:avLst/>
          </a:prstGeom>
          <a:noFill/>
        </p:spPr>
        <p:txBody>
          <a:bodyPr wrap="square" rtlCol="0">
            <a:spAutoFit/>
          </a:bodyPr>
          <a:lstStyle/>
          <a:p>
            <a:r>
              <a:rPr lang="en-US" altLang="ja-JP" sz="2400" dirty="0"/>
              <a:t>iOS</a:t>
            </a:r>
            <a:r>
              <a:rPr lang="ja-JP" altLang="en-US" sz="2400"/>
              <a:t>によるマルチスレッドの実装</a:t>
            </a:r>
            <a:endParaRPr kumimoji="1" lang="ja-JP" altLang="en-US" sz="2400"/>
          </a:p>
        </p:txBody>
      </p:sp>
      <p:pic>
        <p:nvPicPr>
          <p:cNvPr id="6" name="図 5">
            <a:extLst>
              <a:ext uri="{FF2B5EF4-FFF2-40B4-BE49-F238E27FC236}">
                <a16:creationId xmlns:a16="http://schemas.microsoft.com/office/drawing/2014/main" id="{816BDA27-33E9-0848-BB36-BF2556095615}"/>
              </a:ext>
            </a:extLst>
          </p:cNvPr>
          <p:cNvPicPr>
            <a:picLocks noChangeAspect="1"/>
          </p:cNvPicPr>
          <p:nvPr/>
        </p:nvPicPr>
        <p:blipFill>
          <a:blip r:embed="rId2"/>
          <a:stretch>
            <a:fillRect/>
          </a:stretch>
        </p:blipFill>
        <p:spPr>
          <a:xfrm>
            <a:off x="134910" y="1144243"/>
            <a:ext cx="5232400" cy="2362200"/>
          </a:xfrm>
          <a:prstGeom prst="rect">
            <a:avLst/>
          </a:prstGeom>
        </p:spPr>
      </p:pic>
      <p:sp>
        <p:nvSpPr>
          <p:cNvPr id="9" name="テキスト ボックス 8">
            <a:extLst>
              <a:ext uri="{FF2B5EF4-FFF2-40B4-BE49-F238E27FC236}">
                <a16:creationId xmlns:a16="http://schemas.microsoft.com/office/drawing/2014/main" id="{AF48F0E1-E6CC-CD4E-A378-0341ABB2D6A6}"/>
              </a:ext>
            </a:extLst>
          </p:cNvPr>
          <p:cNvSpPr txBox="1"/>
          <p:nvPr/>
        </p:nvSpPr>
        <p:spPr>
          <a:xfrm>
            <a:off x="134910" y="3966750"/>
            <a:ext cx="5123518" cy="923330"/>
          </a:xfrm>
          <a:prstGeom prst="rect">
            <a:avLst/>
          </a:prstGeom>
          <a:noFill/>
        </p:spPr>
        <p:txBody>
          <a:bodyPr wrap="none" rtlCol="0">
            <a:spAutoFit/>
          </a:bodyPr>
          <a:lstStyle/>
          <a:p>
            <a:r>
              <a:rPr lang="en-US" altLang="ja-JP" dirty="0" err="1"/>
              <a:t>DispatchQueue</a:t>
            </a:r>
            <a:r>
              <a:rPr lang="en-US" altLang="ja-JP" dirty="0"/>
              <a:t>(label: “</a:t>
            </a:r>
            <a:r>
              <a:rPr lang="ja-JP" altLang="en-US"/>
              <a:t>キューの名前</a:t>
            </a:r>
            <a:r>
              <a:rPr lang="en-US" altLang="ja-JP" dirty="0"/>
              <a:t>”</a:t>
            </a:r>
            <a:r>
              <a:rPr kumimoji="1" lang="en-US" altLang="ja-JP" dirty="0"/>
              <a:t> ).</a:t>
            </a:r>
            <a:r>
              <a:rPr kumimoji="1" lang="en-US" altLang="ja-JP" dirty="0" err="1">
                <a:solidFill>
                  <a:schemeClr val="accent1"/>
                </a:solidFill>
              </a:rPr>
              <a:t>async</a:t>
            </a:r>
            <a:r>
              <a:rPr kumimoji="1" lang="en-US" altLang="ja-JP" dirty="0"/>
              <a:t> {</a:t>
            </a:r>
          </a:p>
          <a:p>
            <a:r>
              <a:rPr lang="en-US" altLang="ja-JP" dirty="0"/>
              <a:t>    // </a:t>
            </a:r>
            <a:r>
              <a:rPr lang="ja-JP" altLang="en-US"/>
              <a:t>処理</a:t>
            </a:r>
            <a:endParaRPr lang="en-US" altLang="ja-JP" dirty="0"/>
          </a:p>
          <a:p>
            <a:r>
              <a:rPr kumimoji="1" lang="en-US" altLang="ja-JP" dirty="0"/>
              <a:t>}</a:t>
            </a:r>
            <a:endParaRPr kumimoji="1" lang="ja-JP" altLang="en-US"/>
          </a:p>
        </p:txBody>
      </p:sp>
      <p:pic>
        <p:nvPicPr>
          <p:cNvPr id="10" name="図 9">
            <a:extLst>
              <a:ext uri="{FF2B5EF4-FFF2-40B4-BE49-F238E27FC236}">
                <a16:creationId xmlns:a16="http://schemas.microsoft.com/office/drawing/2014/main" id="{6B703387-487A-154C-86FE-2837580BDC78}"/>
              </a:ext>
            </a:extLst>
          </p:cNvPr>
          <p:cNvPicPr>
            <a:picLocks noChangeAspect="1"/>
          </p:cNvPicPr>
          <p:nvPr/>
        </p:nvPicPr>
        <p:blipFill>
          <a:blip r:embed="rId3"/>
          <a:stretch>
            <a:fillRect/>
          </a:stretch>
        </p:blipFill>
        <p:spPr>
          <a:xfrm>
            <a:off x="6096000" y="2193910"/>
            <a:ext cx="4813300" cy="1485900"/>
          </a:xfrm>
          <a:prstGeom prst="rect">
            <a:avLst/>
          </a:prstGeom>
        </p:spPr>
      </p:pic>
      <p:sp>
        <p:nvSpPr>
          <p:cNvPr id="11" name="テキスト ボックス 10">
            <a:extLst>
              <a:ext uri="{FF2B5EF4-FFF2-40B4-BE49-F238E27FC236}">
                <a16:creationId xmlns:a16="http://schemas.microsoft.com/office/drawing/2014/main" id="{F5B83CDB-4C54-3640-895F-A849C88B0EAF}"/>
              </a:ext>
            </a:extLst>
          </p:cNvPr>
          <p:cNvSpPr txBox="1"/>
          <p:nvPr/>
        </p:nvSpPr>
        <p:spPr>
          <a:xfrm>
            <a:off x="6096000" y="3966750"/>
            <a:ext cx="5123518" cy="923330"/>
          </a:xfrm>
          <a:prstGeom prst="rect">
            <a:avLst/>
          </a:prstGeom>
          <a:noFill/>
        </p:spPr>
        <p:txBody>
          <a:bodyPr wrap="none" rtlCol="0">
            <a:spAutoFit/>
          </a:bodyPr>
          <a:lstStyle/>
          <a:p>
            <a:r>
              <a:rPr lang="en-US" altLang="ja-JP" dirty="0" err="1"/>
              <a:t>DispatchQueue</a:t>
            </a:r>
            <a:r>
              <a:rPr lang="en-US" altLang="ja-JP" dirty="0"/>
              <a:t>(label: “</a:t>
            </a:r>
            <a:r>
              <a:rPr lang="ja-JP" altLang="en-US"/>
              <a:t>キューの名前</a:t>
            </a:r>
            <a:r>
              <a:rPr lang="en-US" altLang="ja-JP" dirty="0"/>
              <a:t>”</a:t>
            </a:r>
            <a:r>
              <a:rPr kumimoji="1" lang="en-US" altLang="ja-JP" dirty="0"/>
              <a:t> ).</a:t>
            </a:r>
            <a:r>
              <a:rPr kumimoji="1" lang="en-US" altLang="ja-JP" dirty="0">
                <a:solidFill>
                  <a:srgbClr val="FF0000"/>
                </a:solidFill>
              </a:rPr>
              <a:t>sync</a:t>
            </a:r>
            <a:r>
              <a:rPr kumimoji="1" lang="en-US" altLang="ja-JP" dirty="0"/>
              <a:t> {</a:t>
            </a:r>
          </a:p>
          <a:p>
            <a:r>
              <a:rPr lang="en-US" altLang="ja-JP" dirty="0"/>
              <a:t>    // </a:t>
            </a:r>
            <a:r>
              <a:rPr lang="ja-JP" altLang="en-US"/>
              <a:t>処理</a:t>
            </a:r>
            <a:endParaRPr lang="en-US" altLang="ja-JP" dirty="0"/>
          </a:p>
          <a:p>
            <a:r>
              <a:rPr kumimoji="1" lang="en-US" altLang="ja-JP" dirty="0"/>
              <a:t>}</a:t>
            </a:r>
            <a:endParaRPr kumimoji="1" lang="ja-JP" altLang="en-US"/>
          </a:p>
        </p:txBody>
      </p:sp>
      <p:sp>
        <p:nvSpPr>
          <p:cNvPr id="12" name="テキスト ボックス 11">
            <a:extLst>
              <a:ext uri="{FF2B5EF4-FFF2-40B4-BE49-F238E27FC236}">
                <a16:creationId xmlns:a16="http://schemas.microsoft.com/office/drawing/2014/main" id="{767DA399-508D-7843-8BB7-AD879F2F3A02}"/>
              </a:ext>
            </a:extLst>
          </p:cNvPr>
          <p:cNvSpPr txBox="1"/>
          <p:nvPr/>
        </p:nvSpPr>
        <p:spPr>
          <a:xfrm>
            <a:off x="134910" y="5521146"/>
            <a:ext cx="5250155" cy="1200329"/>
          </a:xfrm>
          <a:prstGeom prst="rect">
            <a:avLst/>
          </a:prstGeom>
          <a:noFill/>
        </p:spPr>
        <p:txBody>
          <a:bodyPr wrap="none" rtlCol="0">
            <a:spAutoFit/>
          </a:bodyPr>
          <a:lstStyle/>
          <a:p>
            <a:r>
              <a:rPr lang="en-US" altLang="ja-JP" dirty="0" err="1"/>
              <a:t>DispatchQueue</a:t>
            </a:r>
            <a:r>
              <a:rPr lang="en-US" altLang="ja-JP" dirty="0"/>
              <a:t>(label: “</a:t>
            </a:r>
            <a:r>
              <a:rPr lang="ja-JP" altLang="en-US"/>
              <a:t>キューの名前</a:t>
            </a:r>
            <a:r>
              <a:rPr lang="en-US" altLang="ja-JP" dirty="0"/>
              <a:t>”,</a:t>
            </a:r>
          </a:p>
          <a:p>
            <a:r>
              <a:rPr kumimoji="1" lang="en-US" altLang="ja-JP" dirty="0"/>
              <a:t>	</a:t>
            </a:r>
            <a:r>
              <a:rPr lang="en-US" altLang="ja-JP" dirty="0"/>
              <a:t>            attributes: .concurrent</a:t>
            </a:r>
            <a:r>
              <a:rPr kumimoji="1" lang="en-US" altLang="ja-JP" dirty="0"/>
              <a:t> ).</a:t>
            </a:r>
            <a:r>
              <a:rPr kumimoji="1" lang="en-US" altLang="ja-JP" dirty="0" err="1">
                <a:solidFill>
                  <a:schemeClr val="accent1"/>
                </a:solidFill>
              </a:rPr>
              <a:t>async</a:t>
            </a:r>
            <a:r>
              <a:rPr kumimoji="1" lang="en-US" altLang="ja-JP" dirty="0"/>
              <a:t> {</a:t>
            </a:r>
          </a:p>
          <a:p>
            <a:r>
              <a:rPr lang="en-US" altLang="ja-JP" dirty="0"/>
              <a:t>    // </a:t>
            </a:r>
            <a:r>
              <a:rPr lang="ja-JP" altLang="en-US"/>
              <a:t>処理</a:t>
            </a:r>
            <a:endParaRPr lang="en-US" altLang="ja-JP" dirty="0"/>
          </a:p>
          <a:p>
            <a:r>
              <a:rPr kumimoji="1" lang="en-US" altLang="ja-JP" dirty="0"/>
              <a:t>}</a:t>
            </a:r>
            <a:endParaRPr kumimoji="1" lang="ja-JP" altLang="en-US"/>
          </a:p>
        </p:txBody>
      </p:sp>
      <p:sp>
        <p:nvSpPr>
          <p:cNvPr id="13" name="テキスト ボックス 12">
            <a:extLst>
              <a:ext uri="{FF2B5EF4-FFF2-40B4-BE49-F238E27FC236}">
                <a16:creationId xmlns:a16="http://schemas.microsoft.com/office/drawing/2014/main" id="{35D56F2A-EE4F-1E4C-BAC5-2C2FAE366CB4}"/>
              </a:ext>
            </a:extLst>
          </p:cNvPr>
          <p:cNvSpPr txBox="1"/>
          <p:nvPr/>
        </p:nvSpPr>
        <p:spPr>
          <a:xfrm>
            <a:off x="6096000" y="5521146"/>
            <a:ext cx="5250155" cy="1200329"/>
          </a:xfrm>
          <a:prstGeom prst="rect">
            <a:avLst/>
          </a:prstGeom>
          <a:noFill/>
        </p:spPr>
        <p:txBody>
          <a:bodyPr wrap="none" rtlCol="0">
            <a:spAutoFit/>
          </a:bodyPr>
          <a:lstStyle/>
          <a:p>
            <a:r>
              <a:rPr lang="en-US" altLang="ja-JP" dirty="0" err="1"/>
              <a:t>DispatchQueue</a:t>
            </a:r>
            <a:r>
              <a:rPr lang="en-US" altLang="ja-JP" dirty="0"/>
              <a:t>(label: “</a:t>
            </a:r>
            <a:r>
              <a:rPr lang="ja-JP" altLang="en-US"/>
              <a:t>キューの名前</a:t>
            </a:r>
            <a:r>
              <a:rPr lang="en-US" altLang="ja-JP" dirty="0"/>
              <a:t>”,</a:t>
            </a:r>
          </a:p>
          <a:p>
            <a:r>
              <a:rPr kumimoji="1" lang="en-US" altLang="ja-JP" dirty="0"/>
              <a:t>	</a:t>
            </a:r>
            <a:r>
              <a:rPr lang="en-US" altLang="ja-JP" dirty="0"/>
              <a:t>            attributes: .concurrent</a:t>
            </a:r>
            <a:r>
              <a:rPr kumimoji="1" lang="en-US" altLang="ja-JP" dirty="0"/>
              <a:t> ).</a:t>
            </a:r>
            <a:r>
              <a:rPr kumimoji="1" lang="en-US" altLang="ja-JP" dirty="0">
                <a:solidFill>
                  <a:srgbClr val="FF0000"/>
                </a:solidFill>
              </a:rPr>
              <a:t>sync</a:t>
            </a:r>
            <a:r>
              <a:rPr kumimoji="1" lang="en-US" altLang="ja-JP" dirty="0"/>
              <a:t> {</a:t>
            </a:r>
          </a:p>
          <a:p>
            <a:r>
              <a:rPr lang="en-US" altLang="ja-JP" dirty="0"/>
              <a:t>    // </a:t>
            </a:r>
            <a:r>
              <a:rPr lang="ja-JP" altLang="en-US"/>
              <a:t>処理</a:t>
            </a:r>
            <a:endParaRPr lang="en-US" altLang="ja-JP" dirty="0"/>
          </a:p>
          <a:p>
            <a:r>
              <a:rPr kumimoji="1" lang="en-US" altLang="ja-JP" dirty="0"/>
              <a:t>}</a:t>
            </a:r>
            <a:endParaRPr kumimoji="1" lang="ja-JP" altLang="en-US"/>
          </a:p>
        </p:txBody>
      </p:sp>
      <p:sp>
        <p:nvSpPr>
          <p:cNvPr id="15" name="テキスト ボックス 14">
            <a:extLst>
              <a:ext uri="{FF2B5EF4-FFF2-40B4-BE49-F238E27FC236}">
                <a16:creationId xmlns:a16="http://schemas.microsoft.com/office/drawing/2014/main" id="{2D2E039B-A4D8-0C46-8776-119AC1D7E652}"/>
              </a:ext>
            </a:extLst>
          </p:cNvPr>
          <p:cNvSpPr txBox="1"/>
          <p:nvPr/>
        </p:nvSpPr>
        <p:spPr>
          <a:xfrm>
            <a:off x="0" y="3504196"/>
            <a:ext cx="790601" cy="369332"/>
          </a:xfrm>
          <a:prstGeom prst="rect">
            <a:avLst/>
          </a:prstGeom>
          <a:noFill/>
        </p:spPr>
        <p:txBody>
          <a:bodyPr wrap="none" rtlCol="0">
            <a:spAutoFit/>
          </a:bodyPr>
          <a:lstStyle/>
          <a:p>
            <a:r>
              <a:rPr kumimoji="1" lang="en-US" altLang="ja-JP" dirty="0">
                <a:solidFill>
                  <a:srgbClr val="00B050"/>
                </a:solidFill>
              </a:rPr>
              <a:t>Serial</a:t>
            </a:r>
            <a:endParaRPr kumimoji="1" lang="ja-JP" altLang="en-US">
              <a:solidFill>
                <a:srgbClr val="00B050"/>
              </a:solidFill>
            </a:endParaRPr>
          </a:p>
        </p:txBody>
      </p:sp>
      <p:sp>
        <p:nvSpPr>
          <p:cNvPr id="16" name="テキスト ボックス 15">
            <a:extLst>
              <a:ext uri="{FF2B5EF4-FFF2-40B4-BE49-F238E27FC236}">
                <a16:creationId xmlns:a16="http://schemas.microsoft.com/office/drawing/2014/main" id="{CE1DA22F-F3AC-794C-96C1-01F9E99C8447}"/>
              </a:ext>
            </a:extLst>
          </p:cNvPr>
          <p:cNvSpPr txBox="1"/>
          <p:nvPr/>
        </p:nvSpPr>
        <p:spPr>
          <a:xfrm>
            <a:off x="6096000" y="3504196"/>
            <a:ext cx="1370888" cy="369332"/>
          </a:xfrm>
          <a:prstGeom prst="rect">
            <a:avLst/>
          </a:prstGeom>
          <a:noFill/>
        </p:spPr>
        <p:txBody>
          <a:bodyPr wrap="none" rtlCol="0">
            <a:spAutoFit/>
          </a:bodyPr>
          <a:lstStyle/>
          <a:p>
            <a:r>
              <a:rPr kumimoji="1" lang="en-US" altLang="ja-JP" dirty="0">
                <a:solidFill>
                  <a:srgbClr val="00B050"/>
                </a:solidFill>
              </a:rPr>
              <a:t>Concurrent</a:t>
            </a:r>
            <a:endParaRPr kumimoji="1" lang="ja-JP" altLang="en-US">
              <a:solidFill>
                <a:srgbClr val="00B050"/>
              </a:solidFill>
            </a:endParaRPr>
          </a:p>
        </p:txBody>
      </p:sp>
    </p:spTree>
    <p:extLst>
      <p:ext uri="{BB962C8B-B14F-4D97-AF65-F5344CB8AC3E}">
        <p14:creationId xmlns:p14="http://schemas.microsoft.com/office/powerpoint/2010/main" val="1424611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9EB4E328-53D4-6C42-9B63-298B234D8AA9}"/>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CAD65FD7-BA01-0447-B00D-DC883BB5F0C3}"/>
              </a:ext>
            </a:extLst>
          </p:cNvPr>
          <p:cNvSpPr>
            <a:spLocks noGrp="1"/>
          </p:cNvSpPr>
          <p:nvPr>
            <p:ph type="sldNum" sz="quarter" idx="12"/>
          </p:nvPr>
        </p:nvSpPr>
        <p:spPr/>
        <p:txBody>
          <a:bodyPr/>
          <a:lstStyle/>
          <a:p>
            <a:fld id="{7987AE00-6EE0-7E4E-AB7E-D50299276F4C}" type="slidenum">
              <a:rPr kumimoji="1" lang="ja-JP" altLang="en-US" smtClean="0"/>
              <a:t>13</a:t>
            </a:fld>
            <a:endParaRPr kumimoji="1" lang="ja-JP" altLang="en-US"/>
          </a:p>
        </p:txBody>
      </p:sp>
      <p:sp>
        <p:nvSpPr>
          <p:cNvPr id="4" name="テキスト ボックス 3">
            <a:extLst>
              <a:ext uri="{FF2B5EF4-FFF2-40B4-BE49-F238E27FC236}">
                <a16:creationId xmlns:a16="http://schemas.microsoft.com/office/drawing/2014/main" id="{96C4EBCA-DB1A-4F49-8402-A33F0953CACF}"/>
              </a:ext>
            </a:extLst>
          </p:cNvPr>
          <p:cNvSpPr txBox="1"/>
          <p:nvPr/>
        </p:nvSpPr>
        <p:spPr>
          <a:xfrm>
            <a:off x="134910" y="194872"/>
            <a:ext cx="5026025" cy="461665"/>
          </a:xfrm>
          <a:prstGeom prst="rect">
            <a:avLst/>
          </a:prstGeom>
          <a:noFill/>
        </p:spPr>
        <p:txBody>
          <a:bodyPr wrap="square" rtlCol="0">
            <a:spAutoFit/>
          </a:bodyPr>
          <a:lstStyle/>
          <a:p>
            <a:r>
              <a:rPr lang="en-US" altLang="ja-JP" sz="2400" dirty="0"/>
              <a:t>iOS</a:t>
            </a:r>
            <a:r>
              <a:rPr lang="ja-JP" altLang="en-US" sz="2400"/>
              <a:t>によるマルチスレッドの実装</a:t>
            </a:r>
            <a:endParaRPr kumimoji="1" lang="ja-JP" altLang="en-US" sz="2400"/>
          </a:p>
        </p:txBody>
      </p:sp>
      <p:pic>
        <p:nvPicPr>
          <p:cNvPr id="5" name="図 4">
            <a:extLst>
              <a:ext uri="{FF2B5EF4-FFF2-40B4-BE49-F238E27FC236}">
                <a16:creationId xmlns:a16="http://schemas.microsoft.com/office/drawing/2014/main" id="{EFB18668-3FE7-D24B-93C3-AF11C16D9A44}"/>
              </a:ext>
            </a:extLst>
          </p:cNvPr>
          <p:cNvPicPr>
            <a:picLocks noChangeAspect="1"/>
          </p:cNvPicPr>
          <p:nvPr/>
        </p:nvPicPr>
        <p:blipFill rotWithShape="1">
          <a:blip r:embed="rId2"/>
          <a:srcRect r="28505"/>
          <a:stretch/>
        </p:blipFill>
        <p:spPr>
          <a:xfrm>
            <a:off x="134910" y="888248"/>
            <a:ext cx="4794143" cy="1485900"/>
          </a:xfrm>
          <a:prstGeom prst="rect">
            <a:avLst/>
          </a:prstGeom>
        </p:spPr>
      </p:pic>
      <p:pic>
        <p:nvPicPr>
          <p:cNvPr id="18" name="図 17">
            <a:extLst>
              <a:ext uri="{FF2B5EF4-FFF2-40B4-BE49-F238E27FC236}">
                <a16:creationId xmlns:a16="http://schemas.microsoft.com/office/drawing/2014/main" id="{9EBD0986-892C-EB4F-B3F9-A59E3B6D82F6}"/>
              </a:ext>
            </a:extLst>
          </p:cNvPr>
          <p:cNvPicPr>
            <a:picLocks noChangeAspect="1"/>
          </p:cNvPicPr>
          <p:nvPr/>
        </p:nvPicPr>
        <p:blipFill>
          <a:blip r:embed="rId3"/>
          <a:stretch>
            <a:fillRect/>
          </a:stretch>
        </p:blipFill>
        <p:spPr>
          <a:xfrm>
            <a:off x="5160935" y="888248"/>
            <a:ext cx="6578600" cy="1079500"/>
          </a:xfrm>
          <a:prstGeom prst="rect">
            <a:avLst/>
          </a:prstGeom>
        </p:spPr>
      </p:pic>
      <p:sp>
        <p:nvSpPr>
          <p:cNvPr id="19" name="テキスト ボックス 18">
            <a:extLst>
              <a:ext uri="{FF2B5EF4-FFF2-40B4-BE49-F238E27FC236}">
                <a16:creationId xmlns:a16="http://schemas.microsoft.com/office/drawing/2014/main" id="{5C34C2D5-AC12-BB45-AA1B-5905716389D0}"/>
              </a:ext>
            </a:extLst>
          </p:cNvPr>
          <p:cNvSpPr txBox="1"/>
          <p:nvPr/>
        </p:nvSpPr>
        <p:spPr>
          <a:xfrm>
            <a:off x="0" y="2609930"/>
            <a:ext cx="12057089" cy="369332"/>
          </a:xfrm>
          <a:prstGeom prst="rect">
            <a:avLst/>
          </a:prstGeom>
          <a:noFill/>
        </p:spPr>
        <p:txBody>
          <a:bodyPr wrap="square" rtlCol="0">
            <a:spAutoFit/>
          </a:bodyPr>
          <a:lstStyle/>
          <a:p>
            <a:r>
              <a:rPr kumimoji="1" lang="ja-JP" altLang="en-US"/>
              <a:t>例題・・・自分でキューを生成して任意の処理をサブスレッドで実行、終わったらメインスレッドに処理を戻す。</a:t>
            </a:r>
          </a:p>
        </p:txBody>
      </p:sp>
      <p:sp>
        <p:nvSpPr>
          <p:cNvPr id="20" name="テキスト ボックス 19">
            <a:extLst>
              <a:ext uri="{FF2B5EF4-FFF2-40B4-BE49-F238E27FC236}">
                <a16:creationId xmlns:a16="http://schemas.microsoft.com/office/drawing/2014/main" id="{89672AF0-53A8-334D-88B2-9528107EFFFE}"/>
              </a:ext>
            </a:extLst>
          </p:cNvPr>
          <p:cNvSpPr txBox="1"/>
          <p:nvPr/>
        </p:nvSpPr>
        <p:spPr>
          <a:xfrm>
            <a:off x="7018866" y="3146980"/>
            <a:ext cx="4714752" cy="646331"/>
          </a:xfrm>
          <a:prstGeom prst="rect">
            <a:avLst/>
          </a:prstGeom>
          <a:noFill/>
        </p:spPr>
        <p:txBody>
          <a:bodyPr wrap="none" rtlCol="0">
            <a:spAutoFit/>
          </a:bodyPr>
          <a:lstStyle/>
          <a:p>
            <a:r>
              <a:rPr kumimoji="1" lang="ja-JP" altLang="en-US"/>
              <a:t>ラベル名を指定してキューを生成。</a:t>
            </a:r>
            <a:endParaRPr kumimoji="1" lang="en-US" altLang="ja-JP" dirty="0"/>
          </a:p>
          <a:p>
            <a:r>
              <a:rPr lang="ja-JP" altLang="en-US"/>
              <a:t>このとき生成されるのは「</a:t>
            </a:r>
            <a:r>
              <a:rPr lang="en-US" altLang="ja-JP" dirty="0"/>
              <a:t>Serial</a:t>
            </a:r>
            <a:r>
              <a:rPr lang="ja-JP" altLang="en-US"/>
              <a:t>」キュー。</a:t>
            </a:r>
            <a:endParaRPr kumimoji="1" lang="ja-JP" altLang="en-US"/>
          </a:p>
        </p:txBody>
      </p:sp>
      <p:sp>
        <p:nvSpPr>
          <p:cNvPr id="21" name="テキスト ボックス 20">
            <a:extLst>
              <a:ext uri="{FF2B5EF4-FFF2-40B4-BE49-F238E27FC236}">
                <a16:creationId xmlns:a16="http://schemas.microsoft.com/office/drawing/2014/main" id="{E9209F4E-A989-D842-90E7-226D6245B34F}"/>
              </a:ext>
            </a:extLst>
          </p:cNvPr>
          <p:cNvSpPr txBox="1"/>
          <p:nvPr/>
        </p:nvSpPr>
        <p:spPr>
          <a:xfrm>
            <a:off x="0" y="5385941"/>
            <a:ext cx="4602542" cy="369332"/>
          </a:xfrm>
          <a:prstGeom prst="rect">
            <a:avLst/>
          </a:prstGeom>
          <a:noFill/>
        </p:spPr>
        <p:txBody>
          <a:bodyPr wrap="none" rtlCol="0">
            <a:spAutoFit/>
          </a:bodyPr>
          <a:lstStyle/>
          <a:p>
            <a:r>
              <a:rPr kumimoji="1" lang="ja-JP" altLang="en-US"/>
              <a:t>「</a:t>
            </a:r>
            <a:r>
              <a:rPr kumimoji="1" lang="en-US" altLang="ja-JP" dirty="0"/>
              <a:t>Concurrent</a:t>
            </a:r>
            <a:r>
              <a:rPr kumimoji="1" lang="ja-JP" altLang="en-US"/>
              <a:t>」キューを生成したい場合、</a:t>
            </a:r>
            <a:endParaRPr kumimoji="1" lang="en-US" altLang="ja-JP" dirty="0"/>
          </a:p>
        </p:txBody>
      </p:sp>
      <p:pic>
        <p:nvPicPr>
          <p:cNvPr id="22" name="図 21">
            <a:extLst>
              <a:ext uri="{FF2B5EF4-FFF2-40B4-BE49-F238E27FC236}">
                <a16:creationId xmlns:a16="http://schemas.microsoft.com/office/drawing/2014/main" id="{9931D11A-39A0-BD4F-9C70-C14CC9FB2585}"/>
              </a:ext>
            </a:extLst>
          </p:cNvPr>
          <p:cNvPicPr>
            <a:picLocks noChangeAspect="1"/>
          </p:cNvPicPr>
          <p:nvPr/>
        </p:nvPicPr>
        <p:blipFill>
          <a:blip r:embed="rId4"/>
          <a:stretch>
            <a:fillRect/>
          </a:stretch>
        </p:blipFill>
        <p:spPr>
          <a:xfrm>
            <a:off x="134911" y="3146980"/>
            <a:ext cx="6883955" cy="2159253"/>
          </a:xfrm>
          <a:prstGeom prst="rect">
            <a:avLst/>
          </a:prstGeom>
        </p:spPr>
      </p:pic>
      <p:pic>
        <p:nvPicPr>
          <p:cNvPr id="23" name="図 22">
            <a:extLst>
              <a:ext uri="{FF2B5EF4-FFF2-40B4-BE49-F238E27FC236}">
                <a16:creationId xmlns:a16="http://schemas.microsoft.com/office/drawing/2014/main" id="{8E75ED9B-8B24-1C41-8F1D-11B451C722EB}"/>
              </a:ext>
            </a:extLst>
          </p:cNvPr>
          <p:cNvPicPr>
            <a:picLocks noChangeAspect="1"/>
          </p:cNvPicPr>
          <p:nvPr/>
        </p:nvPicPr>
        <p:blipFill>
          <a:blip r:embed="rId5"/>
          <a:stretch>
            <a:fillRect/>
          </a:stretch>
        </p:blipFill>
        <p:spPr>
          <a:xfrm>
            <a:off x="134911" y="5822436"/>
            <a:ext cx="10020300" cy="546100"/>
          </a:xfrm>
          <a:prstGeom prst="rect">
            <a:avLst/>
          </a:prstGeom>
        </p:spPr>
      </p:pic>
      <p:pic>
        <p:nvPicPr>
          <p:cNvPr id="24" name="図 23">
            <a:extLst>
              <a:ext uri="{FF2B5EF4-FFF2-40B4-BE49-F238E27FC236}">
                <a16:creationId xmlns:a16="http://schemas.microsoft.com/office/drawing/2014/main" id="{238152B4-375D-D447-B28B-E37EF365E35E}"/>
              </a:ext>
            </a:extLst>
          </p:cNvPr>
          <p:cNvPicPr>
            <a:picLocks noChangeAspect="1"/>
          </p:cNvPicPr>
          <p:nvPr/>
        </p:nvPicPr>
        <p:blipFill>
          <a:blip r:embed="rId6"/>
          <a:stretch>
            <a:fillRect/>
          </a:stretch>
        </p:blipFill>
        <p:spPr>
          <a:xfrm>
            <a:off x="7137400" y="4719707"/>
            <a:ext cx="5689600" cy="850900"/>
          </a:xfrm>
          <a:prstGeom prst="rect">
            <a:avLst/>
          </a:prstGeom>
        </p:spPr>
      </p:pic>
    </p:spTree>
    <p:extLst>
      <p:ext uri="{BB962C8B-B14F-4D97-AF65-F5344CB8AC3E}">
        <p14:creationId xmlns:p14="http://schemas.microsoft.com/office/powerpoint/2010/main" val="4093524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9EB4E328-53D4-6C42-9B63-298B234D8AA9}"/>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CAD65FD7-BA01-0447-B00D-DC883BB5F0C3}"/>
              </a:ext>
            </a:extLst>
          </p:cNvPr>
          <p:cNvSpPr>
            <a:spLocks noGrp="1"/>
          </p:cNvSpPr>
          <p:nvPr>
            <p:ph type="sldNum" sz="quarter" idx="12"/>
          </p:nvPr>
        </p:nvSpPr>
        <p:spPr/>
        <p:txBody>
          <a:bodyPr/>
          <a:lstStyle/>
          <a:p>
            <a:fld id="{7987AE00-6EE0-7E4E-AB7E-D50299276F4C}" type="slidenum">
              <a:rPr kumimoji="1" lang="ja-JP" altLang="en-US" smtClean="0"/>
              <a:t>14</a:t>
            </a:fld>
            <a:endParaRPr kumimoji="1" lang="ja-JP" altLang="en-US"/>
          </a:p>
        </p:txBody>
      </p:sp>
      <p:sp>
        <p:nvSpPr>
          <p:cNvPr id="4" name="テキスト ボックス 3">
            <a:extLst>
              <a:ext uri="{FF2B5EF4-FFF2-40B4-BE49-F238E27FC236}">
                <a16:creationId xmlns:a16="http://schemas.microsoft.com/office/drawing/2014/main" id="{96C4EBCA-DB1A-4F49-8402-A33F0953CACF}"/>
              </a:ext>
            </a:extLst>
          </p:cNvPr>
          <p:cNvSpPr txBox="1"/>
          <p:nvPr/>
        </p:nvSpPr>
        <p:spPr>
          <a:xfrm>
            <a:off x="134910" y="194872"/>
            <a:ext cx="5026025" cy="461665"/>
          </a:xfrm>
          <a:prstGeom prst="rect">
            <a:avLst/>
          </a:prstGeom>
          <a:noFill/>
        </p:spPr>
        <p:txBody>
          <a:bodyPr wrap="square" rtlCol="0">
            <a:spAutoFit/>
          </a:bodyPr>
          <a:lstStyle/>
          <a:p>
            <a:r>
              <a:rPr lang="en-US" altLang="ja-JP" sz="2400" dirty="0"/>
              <a:t>iOS</a:t>
            </a:r>
            <a:r>
              <a:rPr lang="ja-JP" altLang="en-US" sz="2400"/>
              <a:t>によるマルチスレッドの実装</a:t>
            </a:r>
            <a:endParaRPr kumimoji="1" lang="ja-JP" altLang="en-US" sz="2400"/>
          </a:p>
        </p:txBody>
      </p:sp>
      <p:pic>
        <p:nvPicPr>
          <p:cNvPr id="7" name="図 6">
            <a:extLst>
              <a:ext uri="{FF2B5EF4-FFF2-40B4-BE49-F238E27FC236}">
                <a16:creationId xmlns:a16="http://schemas.microsoft.com/office/drawing/2014/main" id="{AC23D7D1-CE6E-2447-A82D-0B43C198C6B0}"/>
              </a:ext>
            </a:extLst>
          </p:cNvPr>
          <p:cNvPicPr>
            <a:picLocks noChangeAspect="1"/>
          </p:cNvPicPr>
          <p:nvPr/>
        </p:nvPicPr>
        <p:blipFill>
          <a:blip r:embed="rId2"/>
          <a:stretch>
            <a:fillRect/>
          </a:stretch>
        </p:blipFill>
        <p:spPr>
          <a:xfrm>
            <a:off x="134910" y="888248"/>
            <a:ext cx="5511800" cy="1346200"/>
          </a:xfrm>
          <a:prstGeom prst="rect">
            <a:avLst/>
          </a:prstGeom>
        </p:spPr>
      </p:pic>
      <p:pic>
        <p:nvPicPr>
          <p:cNvPr id="17" name="図 16">
            <a:extLst>
              <a:ext uri="{FF2B5EF4-FFF2-40B4-BE49-F238E27FC236}">
                <a16:creationId xmlns:a16="http://schemas.microsoft.com/office/drawing/2014/main" id="{724BC335-1067-3046-8581-A4537C2D5F8C}"/>
              </a:ext>
            </a:extLst>
          </p:cNvPr>
          <p:cNvPicPr>
            <a:picLocks noChangeAspect="1"/>
          </p:cNvPicPr>
          <p:nvPr/>
        </p:nvPicPr>
        <p:blipFill rotWithShape="1">
          <a:blip r:embed="rId3"/>
          <a:srcRect r="5301"/>
          <a:stretch/>
        </p:blipFill>
        <p:spPr>
          <a:xfrm>
            <a:off x="134910" y="2450994"/>
            <a:ext cx="9597325" cy="3771900"/>
          </a:xfrm>
          <a:prstGeom prst="rect">
            <a:avLst/>
          </a:prstGeom>
        </p:spPr>
      </p:pic>
      <p:pic>
        <p:nvPicPr>
          <p:cNvPr id="8" name="図 7">
            <a:extLst>
              <a:ext uri="{FF2B5EF4-FFF2-40B4-BE49-F238E27FC236}">
                <a16:creationId xmlns:a16="http://schemas.microsoft.com/office/drawing/2014/main" id="{06EDFD96-CE01-9E4F-A345-188304C11C76}"/>
              </a:ext>
            </a:extLst>
          </p:cNvPr>
          <p:cNvPicPr>
            <a:picLocks noChangeAspect="1"/>
          </p:cNvPicPr>
          <p:nvPr/>
        </p:nvPicPr>
        <p:blipFill rotWithShape="1">
          <a:blip r:embed="rId4"/>
          <a:srcRect r="14488"/>
          <a:stretch/>
        </p:blipFill>
        <p:spPr>
          <a:xfrm>
            <a:off x="2785229" y="4464782"/>
            <a:ext cx="8568571" cy="1308100"/>
          </a:xfrm>
          <a:prstGeom prst="rect">
            <a:avLst/>
          </a:prstGeom>
        </p:spPr>
      </p:pic>
      <p:sp>
        <p:nvSpPr>
          <p:cNvPr id="9" name="テキスト ボックス 8">
            <a:extLst>
              <a:ext uri="{FF2B5EF4-FFF2-40B4-BE49-F238E27FC236}">
                <a16:creationId xmlns:a16="http://schemas.microsoft.com/office/drawing/2014/main" id="{A75F4FD5-2DDB-9F45-B43D-5829554CDA3A}"/>
              </a:ext>
            </a:extLst>
          </p:cNvPr>
          <p:cNvSpPr txBox="1"/>
          <p:nvPr/>
        </p:nvSpPr>
        <p:spPr>
          <a:xfrm>
            <a:off x="2650318" y="4021440"/>
            <a:ext cx="5032147" cy="369332"/>
          </a:xfrm>
          <a:prstGeom prst="rect">
            <a:avLst/>
          </a:prstGeom>
          <a:noFill/>
        </p:spPr>
        <p:txBody>
          <a:bodyPr wrap="none" rtlCol="0">
            <a:spAutoFit/>
          </a:bodyPr>
          <a:lstStyle/>
          <a:p>
            <a:r>
              <a:rPr kumimoji="1" lang="ja-JP" altLang="en-US"/>
              <a:t>システムで用意されたキューを使用する場合、</a:t>
            </a:r>
            <a:endParaRPr kumimoji="1" lang="en-US" altLang="ja-JP" dirty="0"/>
          </a:p>
        </p:txBody>
      </p:sp>
      <p:pic>
        <p:nvPicPr>
          <p:cNvPr id="11" name="図 10">
            <a:extLst>
              <a:ext uri="{FF2B5EF4-FFF2-40B4-BE49-F238E27FC236}">
                <a16:creationId xmlns:a16="http://schemas.microsoft.com/office/drawing/2014/main" id="{0D3947E1-683A-A142-A3BB-03D9A40F285C}"/>
              </a:ext>
            </a:extLst>
          </p:cNvPr>
          <p:cNvPicPr>
            <a:picLocks noChangeAspect="1"/>
          </p:cNvPicPr>
          <p:nvPr/>
        </p:nvPicPr>
        <p:blipFill>
          <a:blip r:embed="rId5"/>
          <a:stretch>
            <a:fillRect/>
          </a:stretch>
        </p:blipFill>
        <p:spPr>
          <a:xfrm>
            <a:off x="5405967" y="127989"/>
            <a:ext cx="8153400" cy="2286000"/>
          </a:xfrm>
          <a:prstGeom prst="rect">
            <a:avLst/>
          </a:prstGeom>
        </p:spPr>
      </p:pic>
    </p:spTree>
    <p:extLst>
      <p:ext uri="{BB962C8B-B14F-4D97-AF65-F5344CB8AC3E}">
        <p14:creationId xmlns:p14="http://schemas.microsoft.com/office/powerpoint/2010/main" val="3199877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A1921DF6-8B0A-0749-9C09-C0132B8D90F7}"/>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DE1F34F3-A11E-4749-89A2-14CD586F6E0F}"/>
              </a:ext>
            </a:extLst>
          </p:cNvPr>
          <p:cNvSpPr>
            <a:spLocks noGrp="1"/>
          </p:cNvSpPr>
          <p:nvPr>
            <p:ph type="sldNum" sz="quarter" idx="12"/>
          </p:nvPr>
        </p:nvSpPr>
        <p:spPr/>
        <p:txBody>
          <a:bodyPr/>
          <a:lstStyle/>
          <a:p>
            <a:fld id="{7987AE00-6EE0-7E4E-AB7E-D50299276F4C}" type="slidenum">
              <a:rPr kumimoji="1" lang="ja-JP" altLang="en-US" smtClean="0"/>
              <a:t>15</a:t>
            </a:fld>
            <a:endParaRPr kumimoji="1" lang="ja-JP" altLang="en-US"/>
          </a:p>
        </p:txBody>
      </p:sp>
      <p:sp>
        <p:nvSpPr>
          <p:cNvPr id="5" name="テキスト ボックス 4">
            <a:extLst>
              <a:ext uri="{FF2B5EF4-FFF2-40B4-BE49-F238E27FC236}">
                <a16:creationId xmlns:a16="http://schemas.microsoft.com/office/drawing/2014/main" id="{B69CB12A-B7BA-F94C-AF2E-F59EC59D2B93}"/>
              </a:ext>
            </a:extLst>
          </p:cNvPr>
          <p:cNvSpPr txBox="1"/>
          <p:nvPr/>
        </p:nvSpPr>
        <p:spPr>
          <a:xfrm>
            <a:off x="134911" y="4369796"/>
            <a:ext cx="3675089" cy="369332"/>
          </a:xfrm>
          <a:prstGeom prst="rect">
            <a:avLst/>
          </a:prstGeom>
          <a:noFill/>
        </p:spPr>
        <p:txBody>
          <a:bodyPr wrap="square" rtlCol="0">
            <a:spAutoFit/>
          </a:bodyPr>
          <a:lstStyle/>
          <a:p>
            <a:r>
              <a:rPr lang="en-US" altLang="ja-JP" dirty="0"/>
              <a:t>iOS</a:t>
            </a:r>
            <a:r>
              <a:rPr lang="ja-JP" altLang="en-US"/>
              <a:t>アプリ</a:t>
            </a:r>
            <a:r>
              <a:rPr lang="en-US" altLang="ja-JP" dirty="0"/>
              <a:t> </a:t>
            </a:r>
            <a:r>
              <a:rPr lang="ja-JP" altLang="en-US"/>
              <a:t>スレッド利用のルール</a:t>
            </a:r>
            <a:endParaRPr kumimoji="1" lang="ja-JP" altLang="en-US"/>
          </a:p>
        </p:txBody>
      </p:sp>
      <p:sp>
        <p:nvSpPr>
          <p:cNvPr id="6" name="テキスト ボックス 5">
            <a:extLst>
              <a:ext uri="{FF2B5EF4-FFF2-40B4-BE49-F238E27FC236}">
                <a16:creationId xmlns:a16="http://schemas.microsoft.com/office/drawing/2014/main" id="{1C432CF2-0531-9C4A-8796-23A711E0EF4A}"/>
              </a:ext>
            </a:extLst>
          </p:cNvPr>
          <p:cNvSpPr txBox="1"/>
          <p:nvPr/>
        </p:nvSpPr>
        <p:spPr>
          <a:xfrm>
            <a:off x="363511" y="4962462"/>
            <a:ext cx="10990289" cy="1200329"/>
          </a:xfrm>
          <a:prstGeom prst="rect">
            <a:avLst/>
          </a:prstGeom>
          <a:noFill/>
        </p:spPr>
        <p:txBody>
          <a:bodyPr wrap="square" rtlCol="0">
            <a:spAutoFit/>
          </a:bodyPr>
          <a:lstStyle/>
          <a:p>
            <a:r>
              <a:rPr lang="en-US" altLang="ja-JP" dirty="0"/>
              <a:t>iOS</a:t>
            </a:r>
            <a:r>
              <a:rPr lang="ja-JP" altLang="en-US"/>
              <a:t>アプリでは負荷の高い処理や、いつ終わるかわからない通信等の処理は基本的にメインスレッドでは行わない。メインスレッドで、これらの処理を行うとアプリが固まりユーザー操作を妨げてしまう。</a:t>
            </a:r>
            <a:endParaRPr lang="en-US" altLang="ja-JP" dirty="0"/>
          </a:p>
          <a:p>
            <a:r>
              <a:rPr kumimoji="1" lang="ja-JP" altLang="en-US"/>
              <a:t>よくあるパターンはサブスレッドで何か重い処理をして終わったらメインスレッドに戻す</a:t>
            </a:r>
            <a:r>
              <a:rPr kumimoji="1" lang="en-US" altLang="ja-JP" dirty="0"/>
              <a:t>(</a:t>
            </a:r>
            <a:r>
              <a:rPr kumimoji="1" lang="ja-JP" altLang="en-US"/>
              <a:t>メインスレッドは動いている</a:t>
            </a:r>
            <a:r>
              <a:rPr kumimoji="1" lang="en-US" altLang="ja-JP" dirty="0"/>
              <a:t>)</a:t>
            </a:r>
            <a:r>
              <a:rPr lang="ja-JP" altLang="en-US"/>
              <a:t>やり方。</a:t>
            </a:r>
            <a:endParaRPr kumimoji="1" lang="ja-JP" altLang="en-US"/>
          </a:p>
        </p:txBody>
      </p:sp>
      <p:pic>
        <p:nvPicPr>
          <p:cNvPr id="7" name="図 6">
            <a:extLst>
              <a:ext uri="{FF2B5EF4-FFF2-40B4-BE49-F238E27FC236}">
                <a16:creationId xmlns:a16="http://schemas.microsoft.com/office/drawing/2014/main" id="{BA906805-0C23-3B46-98D2-53D0A9D8C0D3}"/>
              </a:ext>
            </a:extLst>
          </p:cNvPr>
          <p:cNvPicPr>
            <a:picLocks noChangeAspect="1"/>
          </p:cNvPicPr>
          <p:nvPr/>
        </p:nvPicPr>
        <p:blipFill>
          <a:blip r:embed="rId2"/>
          <a:stretch>
            <a:fillRect/>
          </a:stretch>
        </p:blipFill>
        <p:spPr>
          <a:xfrm>
            <a:off x="134911" y="850096"/>
            <a:ext cx="5816600" cy="2971800"/>
          </a:xfrm>
          <a:prstGeom prst="rect">
            <a:avLst/>
          </a:prstGeom>
        </p:spPr>
      </p:pic>
      <p:sp>
        <p:nvSpPr>
          <p:cNvPr id="8" name="テキスト ボックス 7">
            <a:extLst>
              <a:ext uri="{FF2B5EF4-FFF2-40B4-BE49-F238E27FC236}">
                <a16:creationId xmlns:a16="http://schemas.microsoft.com/office/drawing/2014/main" id="{9EAF342E-C661-E643-AC55-9748E9235636}"/>
              </a:ext>
            </a:extLst>
          </p:cNvPr>
          <p:cNvSpPr txBox="1"/>
          <p:nvPr/>
        </p:nvSpPr>
        <p:spPr>
          <a:xfrm>
            <a:off x="134910" y="194872"/>
            <a:ext cx="5026025" cy="461665"/>
          </a:xfrm>
          <a:prstGeom prst="rect">
            <a:avLst/>
          </a:prstGeom>
          <a:noFill/>
        </p:spPr>
        <p:txBody>
          <a:bodyPr wrap="square" rtlCol="0">
            <a:spAutoFit/>
          </a:bodyPr>
          <a:lstStyle/>
          <a:p>
            <a:r>
              <a:rPr lang="en-US" altLang="ja-JP" sz="2400" dirty="0"/>
              <a:t>iOS</a:t>
            </a:r>
            <a:r>
              <a:rPr lang="ja-JP" altLang="en-US" sz="2400"/>
              <a:t>によるマルチスレッドの実装</a:t>
            </a:r>
            <a:endParaRPr kumimoji="1" lang="ja-JP" altLang="en-US" sz="2400"/>
          </a:p>
        </p:txBody>
      </p:sp>
    </p:spTree>
    <p:extLst>
      <p:ext uri="{BB962C8B-B14F-4D97-AF65-F5344CB8AC3E}">
        <p14:creationId xmlns:p14="http://schemas.microsoft.com/office/powerpoint/2010/main" val="4150594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4B6CCE8F-AA5F-CC48-A815-CBFDF5CA778B}"/>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17D817D2-6AAF-1E4F-A343-79CEB3D7C64B}"/>
              </a:ext>
            </a:extLst>
          </p:cNvPr>
          <p:cNvSpPr>
            <a:spLocks noGrp="1"/>
          </p:cNvSpPr>
          <p:nvPr>
            <p:ph type="sldNum" sz="quarter" idx="12"/>
          </p:nvPr>
        </p:nvSpPr>
        <p:spPr/>
        <p:txBody>
          <a:bodyPr/>
          <a:lstStyle/>
          <a:p>
            <a:fld id="{7987AE00-6EE0-7E4E-AB7E-D50299276F4C}" type="slidenum">
              <a:rPr kumimoji="1" lang="ja-JP" altLang="en-US" smtClean="0"/>
              <a:t>16</a:t>
            </a:fld>
            <a:endParaRPr kumimoji="1" lang="ja-JP" altLang="en-US"/>
          </a:p>
        </p:txBody>
      </p:sp>
      <p:pic>
        <p:nvPicPr>
          <p:cNvPr id="4" name="図 3">
            <a:extLst>
              <a:ext uri="{FF2B5EF4-FFF2-40B4-BE49-F238E27FC236}">
                <a16:creationId xmlns:a16="http://schemas.microsoft.com/office/drawing/2014/main" id="{8BB36CE3-1B7E-C449-AA12-FCAFB4DB3998}"/>
              </a:ext>
            </a:extLst>
          </p:cNvPr>
          <p:cNvPicPr>
            <a:picLocks noChangeAspect="1"/>
          </p:cNvPicPr>
          <p:nvPr/>
        </p:nvPicPr>
        <p:blipFill>
          <a:blip r:embed="rId2"/>
          <a:stretch>
            <a:fillRect/>
          </a:stretch>
        </p:blipFill>
        <p:spPr>
          <a:xfrm>
            <a:off x="1789407" y="1257030"/>
            <a:ext cx="9028409" cy="4179819"/>
          </a:xfrm>
          <a:prstGeom prst="rect">
            <a:avLst/>
          </a:prstGeom>
        </p:spPr>
      </p:pic>
      <p:sp>
        <p:nvSpPr>
          <p:cNvPr id="5" name="テキスト ボックス 4">
            <a:extLst>
              <a:ext uri="{FF2B5EF4-FFF2-40B4-BE49-F238E27FC236}">
                <a16:creationId xmlns:a16="http://schemas.microsoft.com/office/drawing/2014/main" id="{4D862F04-3033-6D43-9529-9533387A5241}"/>
              </a:ext>
            </a:extLst>
          </p:cNvPr>
          <p:cNvSpPr txBox="1"/>
          <p:nvPr/>
        </p:nvSpPr>
        <p:spPr>
          <a:xfrm>
            <a:off x="134910" y="194872"/>
            <a:ext cx="5026025" cy="461665"/>
          </a:xfrm>
          <a:prstGeom prst="rect">
            <a:avLst/>
          </a:prstGeom>
          <a:noFill/>
        </p:spPr>
        <p:txBody>
          <a:bodyPr wrap="square" rtlCol="0">
            <a:spAutoFit/>
          </a:bodyPr>
          <a:lstStyle/>
          <a:p>
            <a:r>
              <a:rPr lang="en-US" altLang="ja-JP" sz="2400" dirty="0"/>
              <a:t>iOS</a:t>
            </a:r>
            <a:r>
              <a:rPr lang="ja-JP" altLang="en-US" sz="2400"/>
              <a:t>によるマルチスレッドの実装</a:t>
            </a:r>
            <a:endParaRPr kumimoji="1" lang="ja-JP" altLang="en-US" sz="2400"/>
          </a:p>
        </p:txBody>
      </p:sp>
    </p:spTree>
    <p:extLst>
      <p:ext uri="{BB962C8B-B14F-4D97-AF65-F5344CB8AC3E}">
        <p14:creationId xmlns:p14="http://schemas.microsoft.com/office/powerpoint/2010/main" val="442714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4B6CCE8F-AA5F-CC48-A815-CBFDF5CA778B}"/>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17D817D2-6AAF-1E4F-A343-79CEB3D7C64B}"/>
              </a:ext>
            </a:extLst>
          </p:cNvPr>
          <p:cNvSpPr>
            <a:spLocks noGrp="1"/>
          </p:cNvSpPr>
          <p:nvPr>
            <p:ph type="sldNum" sz="quarter" idx="12"/>
          </p:nvPr>
        </p:nvSpPr>
        <p:spPr/>
        <p:txBody>
          <a:bodyPr/>
          <a:lstStyle/>
          <a:p>
            <a:fld id="{7987AE00-6EE0-7E4E-AB7E-D50299276F4C}" type="slidenum">
              <a:rPr kumimoji="1" lang="ja-JP" altLang="en-US" smtClean="0"/>
              <a:t>17</a:t>
            </a:fld>
            <a:endParaRPr kumimoji="1" lang="ja-JP" altLang="en-US"/>
          </a:p>
        </p:txBody>
      </p:sp>
      <p:sp>
        <p:nvSpPr>
          <p:cNvPr id="5" name="テキスト ボックス 4">
            <a:extLst>
              <a:ext uri="{FF2B5EF4-FFF2-40B4-BE49-F238E27FC236}">
                <a16:creationId xmlns:a16="http://schemas.microsoft.com/office/drawing/2014/main" id="{4D862F04-3033-6D43-9529-9533387A5241}"/>
              </a:ext>
            </a:extLst>
          </p:cNvPr>
          <p:cNvSpPr txBox="1"/>
          <p:nvPr/>
        </p:nvSpPr>
        <p:spPr>
          <a:xfrm>
            <a:off x="134910" y="194872"/>
            <a:ext cx="5026025" cy="461665"/>
          </a:xfrm>
          <a:prstGeom prst="rect">
            <a:avLst/>
          </a:prstGeom>
          <a:noFill/>
        </p:spPr>
        <p:txBody>
          <a:bodyPr wrap="square" rtlCol="0">
            <a:spAutoFit/>
          </a:bodyPr>
          <a:lstStyle/>
          <a:p>
            <a:r>
              <a:rPr lang="en-US" altLang="ja-JP" sz="2400" dirty="0"/>
              <a:t>iOS</a:t>
            </a:r>
            <a:r>
              <a:rPr lang="ja-JP" altLang="en-US" sz="2400"/>
              <a:t>によるマルチスレッドの実装</a:t>
            </a:r>
            <a:endParaRPr kumimoji="1" lang="ja-JP" altLang="en-US" sz="2400"/>
          </a:p>
        </p:txBody>
      </p:sp>
      <p:pic>
        <p:nvPicPr>
          <p:cNvPr id="6" name="図 5">
            <a:extLst>
              <a:ext uri="{FF2B5EF4-FFF2-40B4-BE49-F238E27FC236}">
                <a16:creationId xmlns:a16="http://schemas.microsoft.com/office/drawing/2014/main" id="{5CFDF001-CECF-A441-8A20-008F5AD3202E}"/>
              </a:ext>
            </a:extLst>
          </p:cNvPr>
          <p:cNvPicPr>
            <a:picLocks noChangeAspect="1"/>
          </p:cNvPicPr>
          <p:nvPr/>
        </p:nvPicPr>
        <p:blipFill>
          <a:blip r:embed="rId2"/>
          <a:stretch>
            <a:fillRect/>
          </a:stretch>
        </p:blipFill>
        <p:spPr>
          <a:xfrm>
            <a:off x="10332" y="656537"/>
            <a:ext cx="6451600" cy="1422400"/>
          </a:xfrm>
          <a:prstGeom prst="rect">
            <a:avLst/>
          </a:prstGeom>
        </p:spPr>
      </p:pic>
      <p:pic>
        <p:nvPicPr>
          <p:cNvPr id="7" name="図 6">
            <a:extLst>
              <a:ext uri="{FF2B5EF4-FFF2-40B4-BE49-F238E27FC236}">
                <a16:creationId xmlns:a16="http://schemas.microsoft.com/office/drawing/2014/main" id="{BE8F3A67-F07A-9F4E-BDA5-E24DDBB69C09}"/>
              </a:ext>
            </a:extLst>
          </p:cNvPr>
          <p:cNvPicPr>
            <a:picLocks noChangeAspect="1"/>
          </p:cNvPicPr>
          <p:nvPr/>
        </p:nvPicPr>
        <p:blipFill rotWithShape="1">
          <a:blip r:embed="rId3"/>
          <a:srcRect t="3533" b="1791"/>
          <a:stretch/>
        </p:blipFill>
        <p:spPr>
          <a:xfrm>
            <a:off x="10332" y="2084522"/>
            <a:ext cx="6718300" cy="4773478"/>
          </a:xfrm>
          <a:prstGeom prst="rect">
            <a:avLst/>
          </a:prstGeom>
        </p:spPr>
      </p:pic>
      <p:pic>
        <p:nvPicPr>
          <p:cNvPr id="8" name="図 7">
            <a:extLst>
              <a:ext uri="{FF2B5EF4-FFF2-40B4-BE49-F238E27FC236}">
                <a16:creationId xmlns:a16="http://schemas.microsoft.com/office/drawing/2014/main" id="{7EE09E2A-BDEE-8344-9BF2-7919AAAD5A54}"/>
              </a:ext>
            </a:extLst>
          </p:cNvPr>
          <p:cNvPicPr>
            <a:picLocks noChangeAspect="1"/>
          </p:cNvPicPr>
          <p:nvPr/>
        </p:nvPicPr>
        <p:blipFill>
          <a:blip r:embed="rId4"/>
          <a:stretch>
            <a:fillRect/>
          </a:stretch>
        </p:blipFill>
        <p:spPr>
          <a:xfrm>
            <a:off x="6406821" y="218279"/>
            <a:ext cx="5774847" cy="3721316"/>
          </a:xfrm>
          <a:prstGeom prst="rect">
            <a:avLst/>
          </a:prstGeom>
        </p:spPr>
      </p:pic>
      <p:pic>
        <p:nvPicPr>
          <p:cNvPr id="9" name="図 8">
            <a:extLst>
              <a:ext uri="{FF2B5EF4-FFF2-40B4-BE49-F238E27FC236}">
                <a16:creationId xmlns:a16="http://schemas.microsoft.com/office/drawing/2014/main" id="{1FDDB052-26B2-1342-8E55-D8188D056C95}"/>
              </a:ext>
            </a:extLst>
          </p:cNvPr>
          <p:cNvPicPr>
            <a:picLocks noChangeAspect="1"/>
          </p:cNvPicPr>
          <p:nvPr/>
        </p:nvPicPr>
        <p:blipFill>
          <a:blip r:embed="rId5"/>
          <a:stretch>
            <a:fillRect/>
          </a:stretch>
        </p:blipFill>
        <p:spPr>
          <a:xfrm>
            <a:off x="5730498" y="5039108"/>
            <a:ext cx="6248400" cy="876300"/>
          </a:xfrm>
          <a:prstGeom prst="rect">
            <a:avLst/>
          </a:prstGeom>
        </p:spPr>
      </p:pic>
      <p:sp>
        <p:nvSpPr>
          <p:cNvPr id="10" name="テキスト ボックス 9">
            <a:extLst>
              <a:ext uri="{FF2B5EF4-FFF2-40B4-BE49-F238E27FC236}">
                <a16:creationId xmlns:a16="http://schemas.microsoft.com/office/drawing/2014/main" id="{F01AC8D5-B34B-D346-B5AB-DCA5796E4508}"/>
              </a:ext>
            </a:extLst>
          </p:cNvPr>
          <p:cNvSpPr txBox="1"/>
          <p:nvPr/>
        </p:nvSpPr>
        <p:spPr>
          <a:xfrm>
            <a:off x="6438599" y="3895307"/>
            <a:ext cx="5540299" cy="923330"/>
          </a:xfrm>
          <a:prstGeom prst="rect">
            <a:avLst/>
          </a:prstGeom>
          <a:noFill/>
        </p:spPr>
        <p:txBody>
          <a:bodyPr wrap="none" rtlCol="0">
            <a:spAutoFit/>
          </a:bodyPr>
          <a:lstStyle/>
          <a:p>
            <a:r>
              <a:rPr kumimoji="1" lang="ja-JP" altLang="en-US"/>
              <a:t>同期処理では、一旦メインキュー以外の</a:t>
            </a:r>
            <a:endParaRPr kumimoji="1" lang="en-US" altLang="ja-JP" dirty="0"/>
          </a:p>
          <a:p>
            <a:r>
              <a:rPr lang="ja-JP" altLang="en-US"/>
              <a:t>キュー</a:t>
            </a:r>
            <a:r>
              <a:rPr lang="en-US" altLang="ja-JP" dirty="0"/>
              <a:t>(global/private)</a:t>
            </a:r>
            <a:r>
              <a:rPr lang="ja-JP" altLang="en-US"/>
              <a:t>に処理が移ると終了するまで</a:t>
            </a:r>
            <a:endParaRPr lang="en-US" altLang="ja-JP" dirty="0"/>
          </a:p>
          <a:p>
            <a:r>
              <a:rPr lang="ja-JP" altLang="en-US"/>
              <a:t>メインキューに処理が戻らない</a:t>
            </a:r>
            <a:endParaRPr lang="en-US" altLang="ja-JP" dirty="0"/>
          </a:p>
        </p:txBody>
      </p:sp>
    </p:spTree>
    <p:extLst>
      <p:ext uri="{BB962C8B-B14F-4D97-AF65-F5344CB8AC3E}">
        <p14:creationId xmlns:p14="http://schemas.microsoft.com/office/powerpoint/2010/main" val="403626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EBD8DC97-40B6-8541-9930-FA6F22FF16AF}"/>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12AA3228-2CB4-0941-83C2-B3B62A1AC233}"/>
              </a:ext>
            </a:extLst>
          </p:cNvPr>
          <p:cNvSpPr>
            <a:spLocks noGrp="1"/>
          </p:cNvSpPr>
          <p:nvPr>
            <p:ph type="sldNum" sz="quarter" idx="12"/>
          </p:nvPr>
        </p:nvSpPr>
        <p:spPr/>
        <p:txBody>
          <a:bodyPr/>
          <a:lstStyle/>
          <a:p>
            <a:fld id="{7987AE00-6EE0-7E4E-AB7E-D50299276F4C}" type="slidenum">
              <a:rPr kumimoji="1" lang="ja-JP" altLang="en-US" smtClean="0"/>
              <a:t>18</a:t>
            </a:fld>
            <a:endParaRPr kumimoji="1" lang="ja-JP" altLang="en-US"/>
          </a:p>
        </p:txBody>
      </p:sp>
      <p:sp>
        <p:nvSpPr>
          <p:cNvPr id="5" name="テキスト ボックス 4">
            <a:extLst>
              <a:ext uri="{FF2B5EF4-FFF2-40B4-BE49-F238E27FC236}">
                <a16:creationId xmlns:a16="http://schemas.microsoft.com/office/drawing/2014/main" id="{34EEF2E8-4FE4-0D42-999D-82AEE6D33473}"/>
              </a:ext>
            </a:extLst>
          </p:cNvPr>
          <p:cNvSpPr txBox="1"/>
          <p:nvPr/>
        </p:nvSpPr>
        <p:spPr>
          <a:xfrm>
            <a:off x="134910" y="194872"/>
            <a:ext cx="5026025" cy="461665"/>
          </a:xfrm>
          <a:prstGeom prst="rect">
            <a:avLst/>
          </a:prstGeom>
          <a:noFill/>
        </p:spPr>
        <p:txBody>
          <a:bodyPr wrap="square" rtlCol="0">
            <a:spAutoFit/>
          </a:bodyPr>
          <a:lstStyle/>
          <a:p>
            <a:r>
              <a:rPr lang="en-US" altLang="ja-JP" sz="2400" dirty="0"/>
              <a:t>iOS</a:t>
            </a:r>
            <a:r>
              <a:rPr lang="ja-JP" altLang="en-US" sz="2400"/>
              <a:t>によるマルチスレッドの実装</a:t>
            </a:r>
            <a:endParaRPr kumimoji="1" lang="ja-JP" altLang="en-US" sz="2400"/>
          </a:p>
        </p:txBody>
      </p:sp>
      <p:sp>
        <p:nvSpPr>
          <p:cNvPr id="6" name="テキスト ボックス 5">
            <a:extLst>
              <a:ext uri="{FF2B5EF4-FFF2-40B4-BE49-F238E27FC236}">
                <a16:creationId xmlns:a16="http://schemas.microsoft.com/office/drawing/2014/main" id="{DFD0DEC0-79A4-C948-8F90-C52A070D2CE3}"/>
              </a:ext>
            </a:extLst>
          </p:cNvPr>
          <p:cNvSpPr txBox="1"/>
          <p:nvPr/>
        </p:nvSpPr>
        <p:spPr>
          <a:xfrm>
            <a:off x="134910" y="560943"/>
            <a:ext cx="3416320" cy="369332"/>
          </a:xfrm>
          <a:prstGeom prst="rect">
            <a:avLst/>
          </a:prstGeom>
          <a:noFill/>
        </p:spPr>
        <p:txBody>
          <a:bodyPr wrap="none" rtlCol="0">
            <a:spAutoFit/>
          </a:bodyPr>
          <a:lstStyle/>
          <a:p>
            <a:r>
              <a:rPr kumimoji="1" lang="ja-JP" altLang="en-US"/>
              <a:t>並列なキューに対する同期処理</a:t>
            </a:r>
          </a:p>
        </p:txBody>
      </p:sp>
      <p:pic>
        <p:nvPicPr>
          <p:cNvPr id="7" name="図 6">
            <a:extLst>
              <a:ext uri="{FF2B5EF4-FFF2-40B4-BE49-F238E27FC236}">
                <a16:creationId xmlns:a16="http://schemas.microsoft.com/office/drawing/2014/main" id="{D2C30EF5-7946-0948-8805-5C09F394FB3E}"/>
              </a:ext>
            </a:extLst>
          </p:cNvPr>
          <p:cNvPicPr>
            <a:picLocks noChangeAspect="1"/>
          </p:cNvPicPr>
          <p:nvPr/>
        </p:nvPicPr>
        <p:blipFill>
          <a:blip r:embed="rId2"/>
          <a:stretch>
            <a:fillRect/>
          </a:stretch>
        </p:blipFill>
        <p:spPr>
          <a:xfrm>
            <a:off x="21740" y="889000"/>
            <a:ext cx="12179300" cy="5969000"/>
          </a:xfrm>
          <a:prstGeom prst="rect">
            <a:avLst/>
          </a:prstGeom>
        </p:spPr>
      </p:pic>
    </p:spTree>
    <p:extLst>
      <p:ext uri="{BB962C8B-B14F-4D97-AF65-F5344CB8AC3E}">
        <p14:creationId xmlns:p14="http://schemas.microsoft.com/office/powerpoint/2010/main" val="1450181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15606D63-5326-0949-A932-B54E90F5B116}"/>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090ADAD8-C5CB-8040-BE29-E66664B77AC8}"/>
              </a:ext>
            </a:extLst>
          </p:cNvPr>
          <p:cNvSpPr>
            <a:spLocks noGrp="1"/>
          </p:cNvSpPr>
          <p:nvPr>
            <p:ph type="sldNum" sz="quarter" idx="12"/>
          </p:nvPr>
        </p:nvSpPr>
        <p:spPr/>
        <p:txBody>
          <a:bodyPr/>
          <a:lstStyle/>
          <a:p>
            <a:fld id="{7987AE00-6EE0-7E4E-AB7E-D50299276F4C}" type="slidenum">
              <a:rPr kumimoji="1" lang="ja-JP" altLang="en-US" smtClean="0"/>
              <a:t>19</a:t>
            </a:fld>
            <a:endParaRPr kumimoji="1" lang="ja-JP" altLang="en-US"/>
          </a:p>
        </p:txBody>
      </p:sp>
      <p:sp>
        <p:nvSpPr>
          <p:cNvPr id="4" name="テキスト ボックス 3">
            <a:extLst>
              <a:ext uri="{FF2B5EF4-FFF2-40B4-BE49-F238E27FC236}">
                <a16:creationId xmlns:a16="http://schemas.microsoft.com/office/drawing/2014/main" id="{B9E6DCA7-4F03-B643-B04C-D33357418374}"/>
              </a:ext>
            </a:extLst>
          </p:cNvPr>
          <p:cNvSpPr txBox="1"/>
          <p:nvPr/>
        </p:nvSpPr>
        <p:spPr>
          <a:xfrm>
            <a:off x="134910" y="194872"/>
            <a:ext cx="5026025" cy="461665"/>
          </a:xfrm>
          <a:prstGeom prst="rect">
            <a:avLst/>
          </a:prstGeom>
          <a:noFill/>
        </p:spPr>
        <p:txBody>
          <a:bodyPr wrap="square" rtlCol="0">
            <a:spAutoFit/>
          </a:bodyPr>
          <a:lstStyle/>
          <a:p>
            <a:r>
              <a:rPr lang="en-US" altLang="ja-JP" sz="2400" dirty="0"/>
              <a:t>iOS</a:t>
            </a:r>
            <a:r>
              <a:rPr lang="ja-JP" altLang="en-US" sz="2400"/>
              <a:t>によるマルチスレッドの実装</a:t>
            </a:r>
            <a:endParaRPr kumimoji="1" lang="ja-JP" altLang="en-US" sz="2400"/>
          </a:p>
        </p:txBody>
      </p:sp>
      <p:pic>
        <p:nvPicPr>
          <p:cNvPr id="5" name="図 4">
            <a:extLst>
              <a:ext uri="{FF2B5EF4-FFF2-40B4-BE49-F238E27FC236}">
                <a16:creationId xmlns:a16="http://schemas.microsoft.com/office/drawing/2014/main" id="{C789BB56-03A5-EE4A-A11F-54F25149E7C7}"/>
              </a:ext>
            </a:extLst>
          </p:cNvPr>
          <p:cNvPicPr>
            <a:picLocks noChangeAspect="1"/>
          </p:cNvPicPr>
          <p:nvPr/>
        </p:nvPicPr>
        <p:blipFill>
          <a:blip r:embed="rId2"/>
          <a:stretch>
            <a:fillRect/>
          </a:stretch>
        </p:blipFill>
        <p:spPr>
          <a:xfrm>
            <a:off x="0" y="656537"/>
            <a:ext cx="6146800" cy="1409700"/>
          </a:xfrm>
          <a:prstGeom prst="rect">
            <a:avLst/>
          </a:prstGeom>
        </p:spPr>
      </p:pic>
      <p:pic>
        <p:nvPicPr>
          <p:cNvPr id="6" name="図 5">
            <a:extLst>
              <a:ext uri="{FF2B5EF4-FFF2-40B4-BE49-F238E27FC236}">
                <a16:creationId xmlns:a16="http://schemas.microsoft.com/office/drawing/2014/main" id="{ED587192-4421-E14E-B0B4-A1B6D723ED02}"/>
              </a:ext>
            </a:extLst>
          </p:cNvPr>
          <p:cNvPicPr>
            <a:picLocks noChangeAspect="1"/>
          </p:cNvPicPr>
          <p:nvPr/>
        </p:nvPicPr>
        <p:blipFill>
          <a:blip r:embed="rId3"/>
          <a:stretch>
            <a:fillRect/>
          </a:stretch>
        </p:blipFill>
        <p:spPr>
          <a:xfrm>
            <a:off x="5562600" y="0"/>
            <a:ext cx="6629400" cy="4940300"/>
          </a:xfrm>
          <a:prstGeom prst="rect">
            <a:avLst/>
          </a:prstGeom>
        </p:spPr>
      </p:pic>
      <p:pic>
        <p:nvPicPr>
          <p:cNvPr id="7" name="図 6">
            <a:extLst>
              <a:ext uri="{FF2B5EF4-FFF2-40B4-BE49-F238E27FC236}">
                <a16:creationId xmlns:a16="http://schemas.microsoft.com/office/drawing/2014/main" id="{4749B16D-7278-D446-9486-472979F87BA5}"/>
              </a:ext>
            </a:extLst>
          </p:cNvPr>
          <p:cNvPicPr>
            <a:picLocks noChangeAspect="1"/>
          </p:cNvPicPr>
          <p:nvPr/>
        </p:nvPicPr>
        <p:blipFill>
          <a:blip r:embed="rId4"/>
          <a:stretch>
            <a:fillRect/>
          </a:stretch>
        </p:blipFill>
        <p:spPr>
          <a:xfrm>
            <a:off x="221442" y="3296893"/>
            <a:ext cx="5867400" cy="914400"/>
          </a:xfrm>
          <a:prstGeom prst="rect">
            <a:avLst/>
          </a:prstGeom>
        </p:spPr>
      </p:pic>
    </p:spTree>
    <p:extLst>
      <p:ext uri="{BB962C8B-B14F-4D97-AF65-F5344CB8AC3E}">
        <p14:creationId xmlns:p14="http://schemas.microsoft.com/office/powerpoint/2010/main" val="3621894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C2DCBCA5-6A34-8746-99C9-15B9E5740C8F}"/>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B140094B-5450-AA43-99C3-657B0BD62A60}"/>
              </a:ext>
            </a:extLst>
          </p:cNvPr>
          <p:cNvSpPr>
            <a:spLocks noGrp="1"/>
          </p:cNvSpPr>
          <p:nvPr>
            <p:ph type="sldNum" sz="quarter" idx="12"/>
          </p:nvPr>
        </p:nvSpPr>
        <p:spPr/>
        <p:txBody>
          <a:bodyPr/>
          <a:lstStyle/>
          <a:p>
            <a:fld id="{7987AE00-6EE0-7E4E-AB7E-D50299276F4C}" type="slidenum">
              <a:rPr kumimoji="1" lang="ja-JP" altLang="en-US" smtClean="0"/>
              <a:t>2</a:t>
            </a:fld>
            <a:endParaRPr kumimoji="1" lang="ja-JP" altLang="en-US"/>
          </a:p>
        </p:txBody>
      </p:sp>
      <p:sp>
        <p:nvSpPr>
          <p:cNvPr id="4" name="正方形/長方形 3">
            <a:extLst>
              <a:ext uri="{FF2B5EF4-FFF2-40B4-BE49-F238E27FC236}">
                <a16:creationId xmlns:a16="http://schemas.microsoft.com/office/drawing/2014/main" id="{55796A15-7B5D-8D47-8B0F-FDFB475532A7}"/>
              </a:ext>
            </a:extLst>
          </p:cNvPr>
          <p:cNvSpPr/>
          <p:nvPr/>
        </p:nvSpPr>
        <p:spPr>
          <a:xfrm>
            <a:off x="3640421" y="2707808"/>
            <a:ext cx="1172307" cy="1172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68CA879F-7EE4-674A-BA8B-5C62F48598E6}"/>
              </a:ext>
            </a:extLst>
          </p:cNvPr>
          <p:cNvSpPr txBox="1"/>
          <p:nvPr/>
        </p:nvSpPr>
        <p:spPr>
          <a:xfrm>
            <a:off x="3533201" y="2981750"/>
            <a:ext cx="1422184" cy="646331"/>
          </a:xfrm>
          <a:prstGeom prst="rect">
            <a:avLst/>
          </a:prstGeom>
          <a:noFill/>
        </p:spPr>
        <p:txBody>
          <a:bodyPr wrap="none" rtlCol="0">
            <a:spAutoFit/>
          </a:bodyPr>
          <a:lstStyle/>
          <a:p>
            <a:pPr algn="ctr"/>
            <a:r>
              <a:rPr kumimoji="1" lang="en-US" altLang="ja-JP" dirty="0"/>
              <a:t>CPU</a:t>
            </a:r>
          </a:p>
          <a:p>
            <a:pPr algn="ctr"/>
            <a:r>
              <a:rPr lang="en-US" altLang="ja-JP" dirty="0"/>
              <a:t>(Processer)</a:t>
            </a:r>
            <a:endParaRPr kumimoji="1" lang="ja-JP" altLang="en-US"/>
          </a:p>
        </p:txBody>
      </p:sp>
      <p:sp>
        <p:nvSpPr>
          <p:cNvPr id="6" name="正方形/長方形 5">
            <a:extLst>
              <a:ext uri="{FF2B5EF4-FFF2-40B4-BE49-F238E27FC236}">
                <a16:creationId xmlns:a16="http://schemas.microsoft.com/office/drawing/2014/main" id="{116966D5-1518-244E-B492-DBDD630D3048}"/>
              </a:ext>
            </a:extLst>
          </p:cNvPr>
          <p:cNvSpPr/>
          <p:nvPr/>
        </p:nvSpPr>
        <p:spPr>
          <a:xfrm>
            <a:off x="5691554" y="2707808"/>
            <a:ext cx="1172307" cy="1172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477D8AA-97FF-8341-B6BC-9947C2A0F5AB}"/>
              </a:ext>
            </a:extLst>
          </p:cNvPr>
          <p:cNvSpPr/>
          <p:nvPr/>
        </p:nvSpPr>
        <p:spPr>
          <a:xfrm>
            <a:off x="5943600" y="2959854"/>
            <a:ext cx="668216" cy="66821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677FC19-4E80-1F4D-BF00-13D086B472B6}"/>
              </a:ext>
            </a:extLst>
          </p:cNvPr>
          <p:cNvSpPr txBox="1"/>
          <p:nvPr/>
        </p:nvSpPr>
        <p:spPr>
          <a:xfrm>
            <a:off x="5928616" y="3109295"/>
            <a:ext cx="683200" cy="369332"/>
          </a:xfrm>
          <a:prstGeom prst="rect">
            <a:avLst/>
          </a:prstGeom>
          <a:noFill/>
        </p:spPr>
        <p:txBody>
          <a:bodyPr wrap="none" rtlCol="0">
            <a:spAutoFit/>
          </a:bodyPr>
          <a:lstStyle/>
          <a:p>
            <a:r>
              <a:rPr kumimoji="1" lang="en-US" altLang="ja-JP" dirty="0"/>
              <a:t>Core</a:t>
            </a:r>
            <a:endParaRPr kumimoji="1" lang="ja-JP" altLang="en-US"/>
          </a:p>
        </p:txBody>
      </p:sp>
      <p:sp>
        <p:nvSpPr>
          <p:cNvPr id="9" name="テキスト ボックス 8">
            <a:extLst>
              <a:ext uri="{FF2B5EF4-FFF2-40B4-BE49-F238E27FC236}">
                <a16:creationId xmlns:a16="http://schemas.microsoft.com/office/drawing/2014/main" id="{D4AD6C15-D23B-8B40-BCB0-06E2274E27CB}"/>
              </a:ext>
            </a:extLst>
          </p:cNvPr>
          <p:cNvSpPr txBox="1"/>
          <p:nvPr/>
        </p:nvSpPr>
        <p:spPr>
          <a:xfrm>
            <a:off x="5575431" y="3947495"/>
            <a:ext cx="1404552" cy="369332"/>
          </a:xfrm>
          <a:prstGeom prst="rect">
            <a:avLst/>
          </a:prstGeom>
          <a:noFill/>
        </p:spPr>
        <p:txBody>
          <a:bodyPr wrap="none" rtlCol="0">
            <a:spAutoFit/>
          </a:bodyPr>
          <a:lstStyle/>
          <a:p>
            <a:r>
              <a:rPr kumimoji="1" lang="en-US" altLang="ja-JP" dirty="0"/>
              <a:t>Single Core</a:t>
            </a:r>
            <a:endParaRPr kumimoji="1" lang="ja-JP" altLang="en-US"/>
          </a:p>
        </p:txBody>
      </p:sp>
      <p:sp>
        <p:nvSpPr>
          <p:cNvPr id="10" name="正方形/長方形 9">
            <a:extLst>
              <a:ext uri="{FF2B5EF4-FFF2-40B4-BE49-F238E27FC236}">
                <a16:creationId xmlns:a16="http://schemas.microsoft.com/office/drawing/2014/main" id="{9E931135-F373-F043-85F8-603A52A29CAF}"/>
              </a:ext>
            </a:extLst>
          </p:cNvPr>
          <p:cNvSpPr/>
          <p:nvPr/>
        </p:nvSpPr>
        <p:spPr>
          <a:xfrm>
            <a:off x="7754816" y="2707808"/>
            <a:ext cx="1172307" cy="1172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7D0E16DE-61FC-2147-83F0-56B13022D68F}"/>
              </a:ext>
            </a:extLst>
          </p:cNvPr>
          <p:cNvSpPr/>
          <p:nvPr/>
        </p:nvSpPr>
        <p:spPr>
          <a:xfrm>
            <a:off x="7872046" y="3293961"/>
            <a:ext cx="480646" cy="48064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F4AE4EB-309A-8F4F-A555-1E0A53A15C78}"/>
              </a:ext>
            </a:extLst>
          </p:cNvPr>
          <p:cNvSpPr txBox="1"/>
          <p:nvPr/>
        </p:nvSpPr>
        <p:spPr>
          <a:xfrm>
            <a:off x="7706319" y="3947495"/>
            <a:ext cx="1244251" cy="369332"/>
          </a:xfrm>
          <a:prstGeom prst="rect">
            <a:avLst/>
          </a:prstGeom>
          <a:noFill/>
        </p:spPr>
        <p:txBody>
          <a:bodyPr wrap="none" rtlCol="0">
            <a:spAutoFit/>
          </a:bodyPr>
          <a:lstStyle/>
          <a:p>
            <a:r>
              <a:rPr kumimoji="1" lang="en-US" altLang="ja-JP" dirty="0"/>
              <a:t>Dual Core</a:t>
            </a:r>
            <a:endParaRPr kumimoji="1" lang="ja-JP" altLang="en-US"/>
          </a:p>
        </p:txBody>
      </p:sp>
      <p:sp>
        <p:nvSpPr>
          <p:cNvPr id="13" name="正方形/長方形 12">
            <a:extLst>
              <a:ext uri="{FF2B5EF4-FFF2-40B4-BE49-F238E27FC236}">
                <a16:creationId xmlns:a16="http://schemas.microsoft.com/office/drawing/2014/main" id="{12A423A0-B65E-734F-ABE3-FD6D16BB9CF7}"/>
              </a:ext>
            </a:extLst>
          </p:cNvPr>
          <p:cNvSpPr/>
          <p:nvPr/>
        </p:nvSpPr>
        <p:spPr>
          <a:xfrm>
            <a:off x="8352692" y="2813315"/>
            <a:ext cx="480646" cy="48064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D682D86-CB97-8247-B99E-9ECEFE0A788D}"/>
              </a:ext>
            </a:extLst>
          </p:cNvPr>
          <p:cNvSpPr txBox="1"/>
          <p:nvPr/>
        </p:nvSpPr>
        <p:spPr>
          <a:xfrm>
            <a:off x="8363338" y="2904141"/>
            <a:ext cx="470000" cy="369332"/>
          </a:xfrm>
          <a:prstGeom prst="rect">
            <a:avLst/>
          </a:prstGeom>
          <a:noFill/>
        </p:spPr>
        <p:txBody>
          <a:bodyPr wrap="none" rtlCol="0">
            <a:spAutoFit/>
          </a:bodyPr>
          <a:lstStyle/>
          <a:p>
            <a:r>
              <a:rPr kumimoji="1" lang="en-US" altLang="ja-JP" dirty="0"/>
              <a:t>C1</a:t>
            </a:r>
            <a:endParaRPr kumimoji="1" lang="ja-JP" altLang="en-US"/>
          </a:p>
        </p:txBody>
      </p:sp>
      <p:sp>
        <p:nvSpPr>
          <p:cNvPr id="15" name="テキスト ボックス 14">
            <a:extLst>
              <a:ext uri="{FF2B5EF4-FFF2-40B4-BE49-F238E27FC236}">
                <a16:creationId xmlns:a16="http://schemas.microsoft.com/office/drawing/2014/main" id="{5F7AA930-21A2-FD4F-AFCA-4D6F26704996}"/>
              </a:ext>
            </a:extLst>
          </p:cNvPr>
          <p:cNvSpPr txBox="1"/>
          <p:nvPr/>
        </p:nvSpPr>
        <p:spPr>
          <a:xfrm>
            <a:off x="7870969" y="3378871"/>
            <a:ext cx="470000" cy="369332"/>
          </a:xfrm>
          <a:prstGeom prst="rect">
            <a:avLst/>
          </a:prstGeom>
          <a:noFill/>
        </p:spPr>
        <p:txBody>
          <a:bodyPr wrap="none" rtlCol="0">
            <a:spAutoFit/>
          </a:bodyPr>
          <a:lstStyle/>
          <a:p>
            <a:r>
              <a:rPr kumimoji="1" lang="en-US" altLang="ja-JP" dirty="0"/>
              <a:t>C2</a:t>
            </a:r>
            <a:endParaRPr kumimoji="1" lang="ja-JP" altLang="en-US"/>
          </a:p>
        </p:txBody>
      </p:sp>
      <p:sp>
        <p:nvSpPr>
          <p:cNvPr id="16" name="テキスト ボックス 15">
            <a:extLst>
              <a:ext uri="{FF2B5EF4-FFF2-40B4-BE49-F238E27FC236}">
                <a16:creationId xmlns:a16="http://schemas.microsoft.com/office/drawing/2014/main" id="{C28A4818-F712-3C46-8CF4-C4DA2CCC7E02}"/>
              </a:ext>
            </a:extLst>
          </p:cNvPr>
          <p:cNvSpPr txBox="1"/>
          <p:nvPr/>
        </p:nvSpPr>
        <p:spPr>
          <a:xfrm>
            <a:off x="160615" y="937847"/>
            <a:ext cx="3877985" cy="369332"/>
          </a:xfrm>
          <a:prstGeom prst="rect">
            <a:avLst/>
          </a:prstGeom>
          <a:noFill/>
        </p:spPr>
        <p:txBody>
          <a:bodyPr wrap="none" rtlCol="0">
            <a:spAutoFit/>
          </a:bodyPr>
          <a:lstStyle/>
          <a:p>
            <a:r>
              <a:rPr kumimoji="1" lang="ja-JP" altLang="en-US"/>
              <a:t>コア数・・・中央演算処理装置の数</a:t>
            </a:r>
          </a:p>
        </p:txBody>
      </p:sp>
      <p:sp>
        <p:nvSpPr>
          <p:cNvPr id="17" name="テキスト ボックス 16">
            <a:extLst>
              <a:ext uri="{FF2B5EF4-FFF2-40B4-BE49-F238E27FC236}">
                <a16:creationId xmlns:a16="http://schemas.microsoft.com/office/drawing/2014/main" id="{B62E636D-7D0C-B74A-A6D8-0A60F1DC2ADB}"/>
              </a:ext>
            </a:extLst>
          </p:cNvPr>
          <p:cNvSpPr txBox="1"/>
          <p:nvPr/>
        </p:nvSpPr>
        <p:spPr>
          <a:xfrm>
            <a:off x="134911" y="194872"/>
            <a:ext cx="9360782" cy="461665"/>
          </a:xfrm>
          <a:prstGeom prst="rect">
            <a:avLst/>
          </a:prstGeom>
          <a:noFill/>
        </p:spPr>
        <p:txBody>
          <a:bodyPr wrap="square" rtlCol="0">
            <a:spAutoFit/>
          </a:bodyPr>
          <a:lstStyle/>
          <a:p>
            <a:r>
              <a:rPr lang="ja-JP" altLang="en-US" sz="2400"/>
              <a:t>ソケット・</a:t>
            </a:r>
            <a:r>
              <a:rPr lang="en-US" altLang="ja-JP" sz="2400" dirty="0"/>
              <a:t>CPU(</a:t>
            </a:r>
            <a:r>
              <a:rPr lang="ja-JP" altLang="en-US" sz="2400"/>
              <a:t>プロセッサ</a:t>
            </a:r>
            <a:r>
              <a:rPr lang="en-US" altLang="ja-JP" sz="2400" dirty="0"/>
              <a:t>)</a:t>
            </a:r>
            <a:r>
              <a:rPr lang="ja-JP" altLang="en-US" sz="2400"/>
              <a:t>・コア・スレッド</a:t>
            </a:r>
            <a:r>
              <a:rPr lang="en-US" altLang="ja-JP" sz="2400" dirty="0"/>
              <a:t>(</a:t>
            </a:r>
            <a:r>
              <a:rPr lang="ja-JP" altLang="en-US" sz="2400"/>
              <a:t>論理プロセッサ</a:t>
            </a:r>
            <a:r>
              <a:rPr lang="en-US" altLang="ja-JP" sz="2400" dirty="0"/>
              <a:t>)</a:t>
            </a:r>
          </a:p>
        </p:txBody>
      </p:sp>
    </p:spTree>
    <p:extLst>
      <p:ext uri="{BB962C8B-B14F-4D97-AF65-F5344CB8AC3E}">
        <p14:creationId xmlns:p14="http://schemas.microsoft.com/office/powerpoint/2010/main" val="625403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426BE075-BAC3-6E49-80DC-4582E7ADF3C2}"/>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7A6E5831-265D-8C45-934E-C25A68F232AE}"/>
              </a:ext>
            </a:extLst>
          </p:cNvPr>
          <p:cNvSpPr>
            <a:spLocks noGrp="1"/>
          </p:cNvSpPr>
          <p:nvPr>
            <p:ph type="sldNum" sz="quarter" idx="12"/>
          </p:nvPr>
        </p:nvSpPr>
        <p:spPr/>
        <p:txBody>
          <a:bodyPr/>
          <a:lstStyle/>
          <a:p>
            <a:fld id="{7987AE00-6EE0-7E4E-AB7E-D50299276F4C}" type="slidenum">
              <a:rPr kumimoji="1" lang="ja-JP" altLang="en-US" smtClean="0"/>
              <a:t>20</a:t>
            </a:fld>
            <a:endParaRPr kumimoji="1" lang="ja-JP" altLang="en-US"/>
          </a:p>
        </p:txBody>
      </p:sp>
      <p:sp>
        <p:nvSpPr>
          <p:cNvPr id="4" name="テキスト ボックス 3">
            <a:extLst>
              <a:ext uri="{FF2B5EF4-FFF2-40B4-BE49-F238E27FC236}">
                <a16:creationId xmlns:a16="http://schemas.microsoft.com/office/drawing/2014/main" id="{B2FB15C9-2465-084D-86CE-0AD56B05FA52}"/>
              </a:ext>
            </a:extLst>
          </p:cNvPr>
          <p:cNvSpPr txBox="1"/>
          <p:nvPr/>
        </p:nvSpPr>
        <p:spPr>
          <a:xfrm>
            <a:off x="134910" y="194872"/>
            <a:ext cx="5026025" cy="461665"/>
          </a:xfrm>
          <a:prstGeom prst="rect">
            <a:avLst/>
          </a:prstGeom>
          <a:noFill/>
        </p:spPr>
        <p:txBody>
          <a:bodyPr wrap="square" rtlCol="0">
            <a:spAutoFit/>
          </a:bodyPr>
          <a:lstStyle/>
          <a:p>
            <a:r>
              <a:rPr lang="en-US" altLang="ja-JP" sz="2400" dirty="0"/>
              <a:t>iOS</a:t>
            </a:r>
            <a:r>
              <a:rPr lang="ja-JP" altLang="en-US" sz="2400"/>
              <a:t>によるマルチスレッドの実装</a:t>
            </a:r>
            <a:endParaRPr kumimoji="1" lang="ja-JP" altLang="en-US" sz="2400"/>
          </a:p>
        </p:txBody>
      </p:sp>
      <p:sp>
        <p:nvSpPr>
          <p:cNvPr id="5" name="テキスト ボックス 4">
            <a:extLst>
              <a:ext uri="{FF2B5EF4-FFF2-40B4-BE49-F238E27FC236}">
                <a16:creationId xmlns:a16="http://schemas.microsoft.com/office/drawing/2014/main" id="{930DEA59-043A-A547-90A6-2CECECC4BF38}"/>
              </a:ext>
            </a:extLst>
          </p:cNvPr>
          <p:cNvSpPr txBox="1"/>
          <p:nvPr/>
        </p:nvSpPr>
        <p:spPr>
          <a:xfrm>
            <a:off x="134910" y="560943"/>
            <a:ext cx="3647152" cy="369332"/>
          </a:xfrm>
          <a:prstGeom prst="rect">
            <a:avLst/>
          </a:prstGeom>
          <a:noFill/>
        </p:spPr>
        <p:txBody>
          <a:bodyPr wrap="none" rtlCol="0">
            <a:spAutoFit/>
          </a:bodyPr>
          <a:lstStyle/>
          <a:p>
            <a:r>
              <a:rPr kumimoji="1" lang="ja-JP" altLang="en-US"/>
              <a:t>並列なキューに対する非同期処理</a:t>
            </a:r>
          </a:p>
        </p:txBody>
      </p:sp>
      <p:pic>
        <p:nvPicPr>
          <p:cNvPr id="6" name="図 5">
            <a:extLst>
              <a:ext uri="{FF2B5EF4-FFF2-40B4-BE49-F238E27FC236}">
                <a16:creationId xmlns:a16="http://schemas.microsoft.com/office/drawing/2014/main" id="{FCFC70F0-5297-2947-8674-A28D3DC5805F}"/>
              </a:ext>
            </a:extLst>
          </p:cNvPr>
          <p:cNvPicPr>
            <a:picLocks noChangeAspect="1"/>
          </p:cNvPicPr>
          <p:nvPr/>
        </p:nvPicPr>
        <p:blipFill>
          <a:blip r:embed="rId2"/>
          <a:stretch>
            <a:fillRect/>
          </a:stretch>
        </p:blipFill>
        <p:spPr>
          <a:xfrm>
            <a:off x="25400" y="889000"/>
            <a:ext cx="12141200" cy="5969000"/>
          </a:xfrm>
          <a:prstGeom prst="rect">
            <a:avLst/>
          </a:prstGeom>
        </p:spPr>
      </p:pic>
    </p:spTree>
    <p:extLst>
      <p:ext uri="{BB962C8B-B14F-4D97-AF65-F5344CB8AC3E}">
        <p14:creationId xmlns:p14="http://schemas.microsoft.com/office/powerpoint/2010/main" val="382597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97BFF6DC-3279-E44E-BFBF-7F4DD49D26DA}"/>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81F2A8EE-25D7-C340-BCCA-9A98ABAEACF8}"/>
              </a:ext>
            </a:extLst>
          </p:cNvPr>
          <p:cNvSpPr>
            <a:spLocks noGrp="1"/>
          </p:cNvSpPr>
          <p:nvPr>
            <p:ph type="sldNum" sz="quarter" idx="12"/>
          </p:nvPr>
        </p:nvSpPr>
        <p:spPr/>
        <p:txBody>
          <a:bodyPr/>
          <a:lstStyle/>
          <a:p>
            <a:fld id="{7987AE00-6EE0-7E4E-AB7E-D50299276F4C}" type="slidenum">
              <a:rPr kumimoji="1" lang="ja-JP" altLang="en-US" smtClean="0"/>
              <a:t>21</a:t>
            </a:fld>
            <a:endParaRPr kumimoji="1" lang="ja-JP" altLang="en-US"/>
          </a:p>
        </p:txBody>
      </p:sp>
      <p:sp>
        <p:nvSpPr>
          <p:cNvPr id="4" name="テキスト ボックス 3">
            <a:extLst>
              <a:ext uri="{FF2B5EF4-FFF2-40B4-BE49-F238E27FC236}">
                <a16:creationId xmlns:a16="http://schemas.microsoft.com/office/drawing/2014/main" id="{8DBD2681-374D-034E-8F9A-31219ECF6D3A}"/>
              </a:ext>
            </a:extLst>
          </p:cNvPr>
          <p:cNvSpPr txBox="1"/>
          <p:nvPr/>
        </p:nvSpPr>
        <p:spPr>
          <a:xfrm>
            <a:off x="134910" y="194872"/>
            <a:ext cx="5026025" cy="461665"/>
          </a:xfrm>
          <a:prstGeom prst="rect">
            <a:avLst/>
          </a:prstGeom>
          <a:noFill/>
        </p:spPr>
        <p:txBody>
          <a:bodyPr wrap="square" rtlCol="0">
            <a:spAutoFit/>
          </a:bodyPr>
          <a:lstStyle/>
          <a:p>
            <a:r>
              <a:rPr lang="en-US" altLang="ja-JP" sz="2400" dirty="0"/>
              <a:t>iOS</a:t>
            </a:r>
            <a:r>
              <a:rPr lang="ja-JP" altLang="en-US" sz="2400"/>
              <a:t>によるマルチスレッドの実装</a:t>
            </a:r>
            <a:endParaRPr kumimoji="1" lang="ja-JP" altLang="en-US" sz="2400"/>
          </a:p>
        </p:txBody>
      </p:sp>
      <p:pic>
        <p:nvPicPr>
          <p:cNvPr id="5" name="図 4">
            <a:extLst>
              <a:ext uri="{FF2B5EF4-FFF2-40B4-BE49-F238E27FC236}">
                <a16:creationId xmlns:a16="http://schemas.microsoft.com/office/drawing/2014/main" id="{CDEF7DAD-6544-F049-B6F7-95737CFD17C3}"/>
              </a:ext>
            </a:extLst>
          </p:cNvPr>
          <p:cNvPicPr>
            <a:picLocks noChangeAspect="1"/>
          </p:cNvPicPr>
          <p:nvPr/>
        </p:nvPicPr>
        <p:blipFill>
          <a:blip r:embed="rId2"/>
          <a:stretch>
            <a:fillRect/>
          </a:stretch>
        </p:blipFill>
        <p:spPr>
          <a:xfrm>
            <a:off x="88414" y="783526"/>
            <a:ext cx="6299200" cy="1168400"/>
          </a:xfrm>
          <a:prstGeom prst="rect">
            <a:avLst/>
          </a:prstGeom>
        </p:spPr>
      </p:pic>
      <p:pic>
        <p:nvPicPr>
          <p:cNvPr id="6" name="図 5">
            <a:extLst>
              <a:ext uri="{FF2B5EF4-FFF2-40B4-BE49-F238E27FC236}">
                <a16:creationId xmlns:a16="http://schemas.microsoft.com/office/drawing/2014/main" id="{0196C855-A17C-1F48-9890-D961EB675729}"/>
              </a:ext>
            </a:extLst>
          </p:cNvPr>
          <p:cNvPicPr>
            <a:picLocks noChangeAspect="1"/>
          </p:cNvPicPr>
          <p:nvPr/>
        </p:nvPicPr>
        <p:blipFill>
          <a:blip r:embed="rId3"/>
          <a:stretch>
            <a:fillRect/>
          </a:stretch>
        </p:blipFill>
        <p:spPr>
          <a:xfrm>
            <a:off x="0" y="2012961"/>
            <a:ext cx="6654800" cy="3048000"/>
          </a:xfrm>
          <a:prstGeom prst="rect">
            <a:avLst/>
          </a:prstGeom>
        </p:spPr>
      </p:pic>
      <p:pic>
        <p:nvPicPr>
          <p:cNvPr id="7" name="図 6">
            <a:extLst>
              <a:ext uri="{FF2B5EF4-FFF2-40B4-BE49-F238E27FC236}">
                <a16:creationId xmlns:a16="http://schemas.microsoft.com/office/drawing/2014/main" id="{643C04B1-8776-8E46-B9CA-3F2316465A3F}"/>
              </a:ext>
            </a:extLst>
          </p:cNvPr>
          <p:cNvPicPr>
            <a:picLocks noChangeAspect="1"/>
          </p:cNvPicPr>
          <p:nvPr/>
        </p:nvPicPr>
        <p:blipFill>
          <a:blip r:embed="rId4"/>
          <a:stretch>
            <a:fillRect/>
          </a:stretch>
        </p:blipFill>
        <p:spPr>
          <a:xfrm>
            <a:off x="215900" y="5159531"/>
            <a:ext cx="5880100" cy="990600"/>
          </a:xfrm>
          <a:prstGeom prst="rect">
            <a:avLst/>
          </a:prstGeom>
        </p:spPr>
      </p:pic>
      <p:sp>
        <p:nvSpPr>
          <p:cNvPr id="8" name="テキスト ボックス 7">
            <a:extLst>
              <a:ext uri="{FF2B5EF4-FFF2-40B4-BE49-F238E27FC236}">
                <a16:creationId xmlns:a16="http://schemas.microsoft.com/office/drawing/2014/main" id="{2A2EA57B-C6C1-4F4F-A9B7-172EB1FF4E11}"/>
              </a:ext>
            </a:extLst>
          </p:cNvPr>
          <p:cNvSpPr txBox="1"/>
          <p:nvPr/>
        </p:nvSpPr>
        <p:spPr>
          <a:xfrm>
            <a:off x="6552486" y="4198666"/>
            <a:ext cx="5363969" cy="923330"/>
          </a:xfrm>
          <a:prstGeom prst="rect">
            <a:avLst/>
          </a:prstGeom>
          <a:noFill/>
        </p:spPr>
        <p:txBody>
          <a:bodyPr wrap="none" rtlCol="0">
            <a:spAutoFit/>
          </a:bodyPr>
          <a:lstStyle/>
          <a:p>
            <a:r>
              <a:rPr kumimoji="1" lang="ja-JP" altLang="en-US"/>
              <a:t>プライベートキュー</a:t>
            </a:r>
            <a:r>
              <a:rPr lang="en-US" altLang="ja-JP" dirty="0"/>
              <a:t>(Serial)</a:t>
            </a:r>
            <a:r>
              <a:rPr lang="ja-JP" altLang="en-US"/>
              <a:t>にある全ての</a:t>
            </a:r>
            <a:endParaRPr lang="en-US" altLang="ja-JP" dirty="0"/>
          </a:p>
          <a:p>
            <a:r>
              <a:rPr lang="ja-JP" altLang="en-US"/>
              <a:t>タスクを順番に実行</a:t>
            </a:r>
            <a:r>
              <a:rPr lang="en-US" altLang="ja-JP" dirty="0"/>
              <a:t>-</a:t>
            </a:r>
            <a:r>
              <a:rPr lang="ja-JP" altLang="en-US"/>
              <a:t>終了させて、メインキューが</a:t>
            </a:r>
            <a:endParaRPr lang="en-US" altLang="ja-JP" dirty="0"/>
          </a:p>
          <a:p>
            <a:r>
              <a:rPr lang="ja-JP" altLang="en-US"/>
              <a:t>処理される</a:t>
            </a:r>
            <a:endParaRPr lang="en-US" altLang="ja-JP" dirty="0"/>
          </a:p>
        </p:txBody>
      </p:sp>
    </p:spTree>
    <p:extLst>
      <p:ext uri="{BB962C8B-B14F-4D97-AF65-F5344CB8AC3E}">
        <p14:creationId xmlns:p14="http://schemas.microsoft.com/office/powerpoint/2010/main" val="1976123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B07904D3-737D-864E-89FB-2FBC9493727B}"/>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257ECF3B-A513-F248-8259-1AEE7C2D4FC4}"/>
              </a:ext>
            </a:extLst>
          </p:cNvPr>
          <p:cNvSpPr>
            <a:spLocks noGrp="1"/>
          </p:cNvSpPr>
          <p:nvPr>
            <p:ph type="sldNum" sz="quarter" idx="12"/>
          </p:nvPr>
        </p:nvSpPr>
        <p:spPr/>
        <p:txBody>
          <a:bodyPr/>
          <a:lstStyle/>
          <a:p>
            <a:fld id="{7987AE00-6EE0-7E4E-AB7E-D50299276F4C}" type="slidenum">
              <a:rPr kumimoji="1" lang="ja-JP" altLang="en-US" smtClean="0"/>
              <a:t>22</a:t>
            </a:fld>
            <a:endParaRPr kumimoji="1" lang="ja-JP" altLang="en-US"/>
          </a:p>
        </p:txBody>
      </p:sp>
      <p:sp>
        <p:nvSpPr>
          <p:cNvPr id="4" name="テキスト ボックス 3">
            <a:extLst>
              <a:ext uri="{FF2B5EF4-FFF2-40B4-BE49-F238E27FC236}">
                <a16:creationId xmlns:a16="http://schemas.microsoft.com/office/drawing/2014/main" id="{E44DB78D-6A8E-F94B-B855-4BA318801F22}"/>
              </a:ext>
            </a:extLst>
          </p:cNvPr>
          <p:cNvSpPr txBox="1"/>
          <p:nvPr/>
        </p:nvSpPr>
        <p:spPr>
          <a:xfrm>
            <a:off x="134910" y="194872"/>
            <a:ext cx="5026025" cy="461665"/>
          </a:xfrm>
          <a:prstGeom prst="rect">
            <a:avLst/>
          </a:prstGeom>
          <a:noFill/>
        </p:spPr>
        <p:txBody>
          <a:bodyPr wrap="square" rtlCol="0">
            <a:spAutoFit/>
          </a:bodyPr>
          <a:lstStyle/>
          <a:p>
            <a:r>
              <a:rPr lang="en-US" altLang="ja-JP" sz="2400" dirty="0"/>
              <a:t>iOS</a:t>
            </a:r>
            <a:r>
              <a:rPr lang="ja-JP" altLang="en-US" sz="2400"/>
              <a:t>によるマルチスレッドの実装</a:t>
            </a:r>
            <a:endParaRPr kumimoji="1" lang="ja-JP" altLang="en-US" sz="2400"/>
          </a:p>
        </p:txBody>
      </p:sp>
      <p:sp>
        <p:nvSpPr>
          <p:cNvPr id="5" name="テキスト ボックス 4">
            <a:extLst>
              <a:ext uri="{FF2B5EF4-FFF2-40B4-BE49-F238E27FC236}">
                <a16:creationId xmlns:a16="http://schemas.microsoft.com/office/drawing/2014/main" id="{65028568-2C79-8946-BF66-C863899D1652}"/>
              </a:ext>
            </a:extLst>
          </p:cNvPr>
          <p:cNvSpPr txBox="1"/>
          <p:nvPr/>
        </p:nvSpPr>
        <p:spPr>
          <a:xfrm>
            <a:off x="134910" y="560943"/>
            <a:ext cx="3416320" cy="369332"/>
          </a:xfrm>
          <a:prstGeom prst="rect">
            <a:avLst/>
          </a:prstGeom>
          <a:noFill/>
        </p:spPr>
        <p:txBody>
          <a:bodyPr wrap="none" rtlCol="0">
            <a:spAutoFit/>
          </a:bodyPr>
          <a:lstStyle/>
          <a:p>
            <a:r>
              <a:rPr lang="ja-JP" altLang="en-US"/>
              <a:t>直</a:t>
            </a:r>
            <a:r>
              <a:rPr kumimoji="1" lang="ja-JP" altLang="en-US"/>
              <a:t>列なキューに対する同期処理</a:t>
            </a:r>
          </a:p>
        </p:txBody>
      </p:sp>
      <p:pic>
        <p:nvPicPr>
          <p:cNvPr id="8" name="図 7">
            <a:extLst>
              <a:ext uri="{FF2B5EF4-FFF2-40B4-BE49-F238E27FC236}">
                <a16:creationId xmlns:a16="http://schemas.microsoft.com/office/drawing/2014/main" id="{7FC39FBC-7FB2-C242-B9F1-A8E914CFD437}"/>
              </a:ext>
            </a:extLst>
          </p:cNvPr>
          <p:cNvPicPr>
            <a:picLocks noChangeAspect="1"/>
          </p:cNvPicPr>
          <p:nvPr/>
        </p:nvPicPr>
        <p:blipFill>
          <a:blip r:embed="rId3"/>
          <a:stretch>
            <a:fillRect/>
          </a:stretch>
        </p:blipFill>
        <p:spPr>
          <a:xfrm>
            <a:off x="12700" y="1022608"/>
            <a:ext cx="12179300" cy="5397500"/>
          </a:xfrm>
          <a:prstGeom prst="rect">
            <a:avLst/>
          </a:prstGeom>
        </p:spPr>
      </p:pic>
    </p:spTree>
    <p:extLst>
      <p:ext uri="{BB962C8B-B14F-4D97-AF65-F5344CB8AC3E}">
        <p14:creationId xmlns:p14="http://schemas.microsoft.com/office/powerpoint/2010/main" val="3400419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97BFF6DC-3279-E44E-BFBF-7F4DD49D26DA}"/>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81F2A8EE-25D7-C340-BCCA-9A98ABAEACF8}"/>
              </a:ext>
            </a:extLst>
          </p:cNvPr>
          <p:cNvSpPr>
            <a:spLocks noGrp="1"/>
          </p:cNvSpPr>
          <p:nvPr>
            <p:ph type="sldNum" sz="quarter" idx="12"/>
          </p:nvPr>
        </p:nvSpPr>
        <p:spPr/>
        <p:txBody>
          <a:bodyPr/>
          <a:lstStyle/>
          <a:p>
            <a:fld id="{7987AE00-6EE0-7E4E-AB7E-D50299276F4C}" type="slidenum">
              <a:rPr kumimoji="1" lang="ja-JP" altLang="en-US" smtClean="0"/>
              <a:t>23</a:t>
            </a:fld>
            <a:endParaRPr kumimoji="1" lang="ja-JP" altLang="en-US"/>
          </a:p>
        </p:txBody>
      </p:sp>
      <p:sp>
        <p:nvSpPr>
          <p:cNvPr id="4" name="テキスト ボックス 3">
            <a:extLst>
              <a:ext uri="{FF2B5EF4-FFF2-40B4-BE49-F238E27FC236}">
                <a16:creationId xmlns:a16="http://schemas.microsoft.com/office/drawing/2014/main" id="{8DBD2681-374D-034E-8F9A-31219ECF6D3A}"/>
              </a:ext>
            </a:extLst>
          </p:cNvPr>
          <p:cNvSpPr txBox="1"/>
          <p:nvPr/>
        </p:nvSpPr>
        <p:spPr>
          <a:xfrm>
            <a:off x="134910" y="194872"/>
            <a:ext cx="5026025" cy="461665"/>
          </a:xfrm>
          <a:prstGeom prst="rect">
            <a:avLst/>
          </a:prstGeom>
          <a:noFill/>
        </p:spPr>
        <p:txBody>
          <a:bodyPr wrap="square" rtlCol="0">
            <a:spAutoFit/>
          </a:bodyPr>
          <a:lstStyle/>
          <a:p>
            <a:r>
              <a:rPr lang="en-US" altLang="ja-JP" sz="2400" dirty="0"/>
              <a:t>iOS</a:t>
            </a:r>
            <a:r>
              <a:rPr lang="ja-JP" altLang="en-US" sz="2400"/>
              <a:t>によるマルチスレッドの実装</a:t>
            </a:r>
            <a:endParaRPr kumimoji="1" lang="ja-JP" altLang="en-US" sz="2400"/>
          </a:p>
        </p:txBody>
      </p:sp>
      <p:pic>
        <p:nvPicPr>
          <p:cNvPr id="8" name="図 7">
            <a:extLst>
              <a:ext uri="{FF2B5EF4-FFF2-40B4-BE49-F238E27FC236}">
                <a16:creationId xmlns:a16="http://schemas.microsoft.com/office/drawing/2014/main" id="{328BAD28-CA10-4B4F-AB41-FCEBD5AF78D7}"/>
              </a:ext>
            </a:extLst>
          </p:cNvPr>
          <p:cNvPicPr>
            <a:picLocks noChangeAspect="1"/>
          </p:cNvPicPr>
          <p:nvPr/>
        </p:nvPicPr>
        <p:blipFill>
          <a:blip r:embed="rId2"/>
          <a:stretch>
            <a:fillRect/>
          </a:stretch>
        </p:blipFill>
        <p:spPr>
          <a:xfrm>
            <a:off x="134910" y="768027"/>
            <a:ext cx="6578600" cy="1168400"/>
          </a:xfrm>
          <a:prstGeom prst="rect">
            <a:avLst/>
          </a:prstGeom>
        </p:spPr>
      </p:pic>
      <p:pic>
        <p:nvPicPr>
          <p:cNvPr id="9" name="図 8">
            <a:extLst>
              <a:ext uri="{FF2B5EF4-FFF2-40B4-BE49-F238E27FC236}">
                <a16:creationId xmlns:a16="http://schemas.microsoft.com/office/drawing/2014/main" id="{AED98E8F-5632-E14D-A618-0579F5F23567}"/>
              </a:ext>
            </a:extLst>
          </p:cNvPr>
          <p:cNvPicPr>
            <a:picLocks noChangeAspect="1"/>
          </p:cNvPicPr>
          <p:nvPr/>
        </p:nvPicPr>
        <p:blipFill>
          <a:blip r:embed="rId3"/>
          <a:stretch>
            <a:fillRect/>
          </a:stretch>
        </p:blipFill>
        <p:spPr>
          <a:xfrm>
            <a:off x="0" y="2079260"/>
            <a:ext cx="6616700" cy="2997200"/>
          </a:xfrm>
          <a:prstGeom prst="rect">
            <a:avLst/>
          </a:prstGeom>
        </p:spPr>
      </p:pic>
      <p:pic>
        <p:nvPicPr>
          <p:cNvPr id="10" name="図 9">
            <a:extLst>
              <a:ext uri="{FF2B5EF4-FFF2-40B4-BE49-F238E27FC236}">
                <a16:creationId xmlns:a16="http://schemas.microsoft.com/office/drawing/2014/main" id="{D32A3BA9-3A79-1F4E-A91D-9C23BCD50BF1}"/>
              </a:ext>
            </a:extLst>
          </p:cNvPr>
          <p:cNvPicPr>
            <a:picLocks noChangeAspect="1"/>
          </p:cNvPicPr>
          <p:nvPr/>
        </p:nvPicPr>
        <p:blipFill>
          <a:blip r:embed="rId4"/>
          <a:stretch>
            <a:fillRect/>
          </a:stretch>
        </p:blipFill>
        <p:spPr>
          <a:xfrm>
            <a:off x="6438900" y="4921574"/>
            <a:ext cx="5753100" cy="1422400"/>
          </a:xfrm>
          <a:prstGeom prst="rect">
            <a:avLst/>
          </a:prstGeom>
        </p:spPr>
      </p:pic>
      <p:cxnSp>
        <p:nvCxnSpPr>
          <p:cNvPr id="12" name="直線コネクタ 11">
            <a:extLst>
              <a:ext uri="{FF2B5EF4-FFF2-40B4-BE49-F238E27FC236}">
                <a16:creationId xmlns:a16="http://schemas.microsoft.com/office/drawing/2014/main" id="{E4752EF8-DD06-3249-A66D-DEA8E3C0835B}"/>
              </a:ext>
            </a:extLst>
          </p:cNvPr>
          <p:cNvCxnSpPr/>
          <p:nvPr/>
        </p:nvCxnSpPr>
        <p:spPr>
          <a:xfrm>
            <a:off x="541867" y="1456267"/>
            <a:ext cx="589703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D4751618-686A-4947-AC44-93FC09EED8E1}"/>
              </a:ext>
            </a:extLst>
          </p:cNvPr>
          <p:cNvSpPr txBox="1"/>
          <p:nvPr/>
        </p:nvSpPr>
        <p:spPr>
          <a:xfrm>
            <a:off x="5337909" y="460701"/>
            <a:ext cx="6545382" cy="830997"/>
          </a:xfrm>
          <a:prstGeom prst="rect">
            <a:avLst/>
          </a:prstGeom>
          <a:noFill/>
        </p:spPr>
        <p:txBody>
          <a:bodyPr wrap="none" rtlCol="0">
            <a:spAutoFit/>
          </a:bodyPr>
          <a:lstStyle/>
          <a:p>
            <a:r>
              <a:rPr kumimoji="1" lang="ja-JP" altLang="en-US" sz="1600">
                <a:solidFill>
                  <a:srgbClr val="FF0000"/>
                </a:solidFill>
              </a:rPr>
              <a:t>これは、間違い。</a:t>
            </a:r>
            <a:r>
              <a:rPr kumimoji="1" lang="en-US" altLang="ja-JP" sz="1600" dirty="0">
                <a:solidFill>
                  <a:srgbClr val="FF0000"/>
                </a:solidFill>
              </a:rPr>
              <a:t>Queue</a:t>
            </a:r>
            <a:r>
              <a:rPr kumimoji="1" lang="ja-JP" altLang="en-US" sz="1600">
                <a:solidFill>
                  <a:srgbClr val="FF0000"/>
                </a:solidFill>
              </a:rPr>
              <a:t>で順番に並んでいるタスクが</a:t>
            </a:r>
            <a:endParaRPr kumimoji="1" lang="en-US" altLang="ja-JP" sz="1600" dirty="0">
              <a:solidFill>
                <a:srgbClr val="FF0000"/>
              </a:solidFill>
            </a:endParaRPr>
          </a:p>
          <a:p>
            <a:r>
              <a:rPr lang="ja-JP" altLang="en-US" sz="1600">
                <a:solidFill>
                  <a:srgbClr val="FF0000"/>
                </a:solidFill>
              </a:rPr>
              <a:t>異なるスレッドに割り当てられた場合、タスクは</a:t>
            </a:r>
            <a:r>
              <a:rPr lang="en-US" altLang="ja-JP" sz="1600" dirty="0">
                <a:solidFill>
                  <a:srgbClr val="FF0000"/>
                </a:solidFill>
              </a:rPr>
              <a:t>Queue</a:t>
            </a:r>
            <a:r>
              <a:rPr lang="ja-JP" altLang="en-US" sz="1600">
                <a:solidFill>
                  <a:srgbClr val="FF0000"/>
                </a:solidFill>
              </a:rPr>
              <a:t>に並んでいた</a:t>
            </a:r>
            <a:endParaRPr lang="en-US" altLang="ja-JP" sz="1600" dirty="0">
              <a:solidFill>
                <a:srgbClr val="FF0000"/>
              </a:solidFill>
            </a:endParaRPr>
          </a:p>
          <a:p>
            <a:r>
              <a:rPr kumimoji="1" lang="ja-JP" altLang="en-US" sz="1600">
                <a:solidFill>
                  <a:srgbClr val="FF0000"/>
                </a:solidFill>
              </a:rPr>
              <a:t>順序とは異なる順番で終了する。</a:t>
            </a:r>
            <a:endParaRPr kumimoji="1" lang="en-US" altLang="ja-JP" sz="1600" dirty="0">
              <a:solidFill>
                <a:srgbClr val="FF0000"/>
              </a:solidFill>
            </a:endParaRPr>
          </a:p>
        </p:txBody>
      </p:sp>
      <p:sp>
        <p:nvSpPr>
          <p:cNvPr id="14" name="左中かっこ 13">
            <a:extLst>
              <a:ext uri="{FF2B5EF4-FFF2-40B4-BE49-F238E27FC236}">
                <a16:creationId xmlns:a16="http://schemas.microsoft.com/office/drawing/2014/main" id="{820D6E46-8F50-CA41-8162-DC26836AF074}"/>
              </a:ext>
            </a:extLst>
          </p:cNvPr>
          <p:cNvSpPr/>
          <p:nvPr/>
        </p:nvSpPr>
        <p:spPr>
          <a:xfrm rot="16200000">
            <a:off x="2620602" y="3707833"/>
            <a:ext cx="365124" cy="2792605"/>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2223657-2752-B94D-B995-8649BEEB29C1}"/>
              </a:ext>
            </a:extLst>
          </p:cNvPr>
          <p:cNvSpPr txBox="1"/>
          <p:nvPr/>
        </p:nvSpPr>
        <p:spPr>
          <a:xfrm>
            <a:off x="719351" y="5443642"/>
            <a:ext cx="5033750" cy="646331"/>
          </a:xfrm>
          <a:prstGeom prst="rect">
            <a:avLst/>
          </a:prstGeom>
          <a:noFill/>
        </p:spPr>
        <p:txBody>
          <a:bodyPr wrap="none" rtlCol="0">
            <a:spAutoFit/>
          </a:bodyPr>
          <a:lstStyle/>
          <a:p>
            <a:r>
              <a:rPr lang="ja-JP" altLang="en-US">
                <a:solidFill>
                  <a:srgbClr val="FF0000"/>
                </a:solidFill>
              </a:rPr>
              <a:t>プライベート</a:t>
            </a:r>
            <a:r>
              <a:rPr lang="en-US" altLang="ja-JP" dirty="0">
                <a:solidFill>
                  <a:srgbClr val="FF0000"/>
                </a:solidFill>
              </a:rPr>
              <a:t>Queue</a:t>
            </a:r>
            <a:r>
              <a:rPr lang="ja-JP" altLang="en-US">
                <a:solidFill>
                  <a:srgbClr val="FF0000"/>
                </a:solidFill>
              </a:rPr>
              <a:t>にあるタスクの終了順序は</a:t>
            </a:r>
            <a:endParaRPr lang="en-US" altLang="ja-JP" dirty="0">
              <a:solidFill>
                <a:srgbClr val="FF0000"/>
              </a:solidFill>
            </a:endParaRPr>
          </a:p>
          <a:p>
            <a:r>
              <a:rPr kumimoji="1" lang="ja-JP" altLang="en-US">
                <a:solidFill>
                  <a:srgbClr val="FF0000"/>
                </a:solidFill>
              </a:rPr>
              <a:t>めちゃくちゃ</a:t>
            </a:r>
          </a:p>
        </p:txBody>
      </p:sp>
    </p:spTree>
    <p:extLst>
      <p:ext uri="{BB962C8B-B14F-4D97-AF65-F5344CB8AC3E}">
        <p14:creationId xmlns:p14="http://schemas.microsoft.com/office/powerpoint/2010/main" val="1913475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B07904D3-737D-864E-89FB-2FBC9493727B}"/>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257ECF3B-A513-F248-8259-1AEE7C2D4FC4}"/>
              </a:ext>
            </a:extLst>
          </p:cNvPr>
          <p:cNvSpPr>
            <a:spLocks noGrp="1"/>
          </p:cNvSpPr>
          <p:nvPr>
            <p:ph type="sldNum" sz="quarter" idx="12"/>
          </p:nvPr>
        </p:nvSpPr>
        <p:spPr/>
        <p:txBody>
          <a:bodyPr/>
          <a:lstStyle/>
          <a:p>
            <a:fld id="{7987AE00-6EE0-7E4E-AB7E-D50299276F4C}" type="slidenum">
              <a:rPr kumimoji="1" lang="ja-JP" altLang="en-US" smtClean="0"/>
              <a:t>24</a:t>
            </a:fld>
            <a:endParaRPr kumimoji="1" lang="ja-JP" altLang="en-US"/>
          </a:p>
        </p:txBody>
      </p:sp>
      <p:sp>
        <p:nvSpPr>
          <p:cNvPr id="4" name="テキスト ボックス 3">
            <a:extLst>
              <a:ext uri="{FF2B5EF4-FFF2-40B4-BE49-F238E27FC236}">
                <a16:creationId xmlns:a16="http://schemas.microsoft.com/office/drawing/2014/main" id="{E44DB78D-6A8E-F94B-B855-4BA318801F22}"/>
              </a:ext>
            </a:extLst>
          </p:cNvPr>
          <p:cNvSpPr txBox="1"/>
          <p:nvPr/>
        </p:nvSpPr>
        <p:spPr>
          <a:xfrm>
            <a:off x="134910" y="194872"/>
            <a:ext cx="5026025" cy="461665"/>
          </a:xfrm>
          <a:prstGeom prst="rect">
            <a:avLst/>
          </a:prstGeom>
          <a:noFill/>
        </p:spPr>
        <p:txBody>
          <a:bodyPr wrap="square" rtlCol="0">
            <a:spAutoFit/>
          </a:bodyPr>
          <a:lstStyle/>
          <a:p>
            <a:r>
              <a:rPr lang="en-US" altLang="ja-JP" sz="2400" dirty="0"/>
              <a:t>iOS</a:t>
            </a:r>
            <a:r>
              <a:rPr lang="ja-JP" altLang="en-US" sz="2400"/>
              <a:t>によるマルチスレッドの実装</a:t>
            </a:r>
            <a:endParaRPr kumimoji="1" lang="ja-JP" altLang="en-US" sz="2400"/>
          </a:p>
        </p:txBody>
      </p:sp>
      <p:sp>
        <p:nvSpPr>
          <p:cNvPr id="5" name="テキスト ボックス 4">
            <a:extLst>
              <a:ext uri="{FF2B5EF4-FFF2-40B4-BE49-F238E27FC236}">
                <a16:creationId xmlns:a16="http://schemas.microsoft.com/office/drawing/2014/main" id="{65028568-2C79-8946-BF66-C863899D1652}"/>
              </a:ext>
            </a:extLst>
          </p:cNvPr>
          <p:cNvSpPr txBox="1"/>
          <p:nvPr/>
        </p:nvSpPr>
        <p:spPr>
          <a:xfrm>
            <a:off x="134910" y="560943"/>
            <a:ext cx="3647152" cy="369332"/>
          </a:xfrm>
          <a:prstGeom prst="rect">
            <a:avLst/>
          </a:prstGeom>
          <a:noFill/>
        </p:spPr>
        <p:txBody>
          <a:bodyPr wrap="none" rtlCol="0">
            <a:spAutoFit/>
          </a:bodyPr>
          <a:lstStyle/>
          <a:p>
            <a:r>
              <a:rPr lang="ja-JP" altLang="en-US"/>
              <a:t>直</a:t>
            </a:r>
            <a:r>
              <a:rPr kumimoji="1" lang="ja-JP" altLang="en-US"/>
              <a:t>列なキューに対する非同期処理</a:t>
            </a:r>
          </a:p>
        </p:txBody>
      </p:sp>
      <p:pic>
        <p:nvPicPr>
          <p:cNvPr id="7" name="図 6">
            <a:extLst>
              <a:ext uri="{FF2B5EF4-FFF2-40B4-BE49-F238E27FC236}">
                <a16:creationId xmlns:a16="http://schemas.microsoft.com/office/drawing/2014/main" id="{871A9CB7-3BF2-C44D-B27B-238E21851FBC}"/>
              </a:ext>
            </a:extLst>
          </p:cNvPr>
          <p:cNvPicPr>
            <a:picLocks noChangeAspect="1"/>
          </p:cNvPicPr>
          <p:nvPr/>
        </p:nvPicPr>
        <p:blipFill>
          <a:blip r:embed="rId2"/>
          <a:stretch>
            <a:fillRect/>
          </a:stretch>
        </p:blipFill>
        <p:spPr>
          <a:xfrm>
            <a:off x="0" y="1022608"/>
            <a:ext cx="12179300" cy="5372100"/>
          </a:xfrm>
          <a:prstGeom prst="rect">
            <a:avLst/>
          </a:prstGeom>
        </p:spPr>
      </p:pic>
    </p:spTree>
    <p:extLst>
      <p:ext uri="{BB962C8B-B14F-4D97-AF65-F5344CB8AC3E}">
        <p14:creationId xmlns:p14="http://schemas.microsoft.com/office/powerpoint/2010/main" val="1672377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85714765-1D10-B54F-B34D-3204E8A0C302}"/>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80EC7F79-FE4F-3540-8BE8-80F3AF8ECD1D}"/>
              </a:ext>
            </a:extLst>
          </p:cNvPr>
          <p:cNvSpPr>
            <a:spLocks noGrp="1"/>
          </p:cNvSpPr>
          <p:nvPr>
            <p:ph type="sldNum" sz="quarter" idx="12"/>
          </p:nvPr>
        </p:nvSpPr>
        <p:spPr/>
        <p:txBody>
          <a:bodyPr/>
          <a:lstStyle/>
          <a:p>
            <a:fld id="{7987AE00-6EE0-7E4E-AB7E-D50299276F4C}" type="slidenum">
              <a:rPr kumimoji="1" lang="ja-JP" altLang="en-US" smtClean="0"/>
              <a:t>25</a:t>
            </a:fld>
            <a:endParaRPr kumimoji="1" lang="ja-JP" altLang="en-US"/>
          </a:p>
        </p:txBody>
      </p:sp>
      <p:sp>
        <p:nvSpPr>
          <p:cNvPr id="4" name="正方形/長方形 3">
            <a:extLst>
              <a:ext uri="{FF2B5EF4-FFF2-40B4-BE49-F238E27FC236}">
                <a16:creationId xmlns:a16="http://schemas.microsoft.com/office/drawing/2014/main" id="{7B570AAF-56DC-8E4F-99FE-DF53D534BAEC}"/>
              </a:ext>
            </a:extLst>
          </p:cNvPr>
          <p:cNvSpPr/>
          <p:nvPr/>
        </p:nvSpPr>
        <p:spPr>
          <a:xfrm>
            <a:off x="2248257" y="114003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T1</a:t>
            </a:r>
            <a:endParaRPr kumimoji="1" lang="ja-JP" altLang="en-US" sz="1200">
              <a:solidFill>
                <a:schemeClr val="tx1"/>
              </a:solidFill>
            </a:endParaRPr>
          </a:p>
        </p:txBody>
      </p:sp>
      <p:sp>
        <p:nvSpPr>
          <p:cNvPr id="5" name="正方形/長方形 4">
            <a:extLst>
              <a:ext uri="{FF2B5EF4-FFF2-40B4-BE49-F238E27FC236}">
                <a16:creationId xmlns:a16="http://schemas.microsoft.com/office/drawing/2014/main" id="{B618DBB0-6288-F649-BD84-35FB49A9D0CF}"/>
              </a:ext>
            </a:extLst>
          </p:cNvPr>
          <p:cNvSpPr/>
          <p:nvPr/>
        </p:nvSpPr>
        <p:spPr>
          <a:xfrm>
            <a:off x="1745256" y="114003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T2</a:t>
            </a:r>
            <a:endParaRPr kumimoji="1" lang="ja-JP" altLang="en-US" sz="1200">
              <a:solidFill>
                <a:schemeClr val="tx1"/>
              </a:solidFill>
            </a:endParaRPr>
          </a:p>
        </p:txBody>
      </p:sp>
      <p:sp>
        <p:nvSpPr>
          <p:cNvPr id="6" name="正方形/長方形 5">
            <a:extLst>
              <a:ext uri="{FF2B5EF4-FFF2-40B4-BE49-F238E27FC236}">
                <a16:creationId xmlns:a16="http://schemas.microsoft.com/office/drawing/2014/main" id="{0DE9F3A9-A0F3-304B-8862-76CBC15A7E75}"/>
              </a:ext>
            </a:extLst>
          </p:cNvPr>
          <p:cNvSpPr/>
          <p:nvPr/>
        </p:nvSpPr>
        <p:spPr>
          <a:xfrm>
            <a:off x="1233643" y="114003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T3</a:t>
            </a:r>
            <a:endParaRPr kumimoji="1" lang="ja-JP" altLang="en-US" sz="1200">
              <a:solidFill>
                <a:schemeClr val="tx1"/>
              </a:solidFill>
            </a:endParaRPr>
          </a:p>
        </p:txBody>
      </p:sp>
      <p:sp>
        <p:nvSpPr>
          <p:cNvPr id="7" name="テキスト ボックス 6">
            <a:extLst>
              <a:ext uri="{FF2B5EF4-FFF2-40B4-BE49-F238E27FC236}">
                <a16:creationId xmlns:a16="http://schemas.microsoft.com/office/drawing/2014/main" id="{47204A45-4007-3B4C-A23F-FF4C1A8A66BA}"/>
              </a:ext>
            </a:extLst>
          </p:cNvPr>
          <p:cNvSpPr txBox="1"/>
          <p:nvPr/>
        </p:nvSpPr>
        <p:spPr>
          <a:xfrm>
            <a:off x="128408" y="703889"/>
            <a:ext cx="2652066" cy="369332"/>
          </a:xfrm>
          <a:prstGeom prst="rect">
            <a:avLst/>
          </a:prstGeom>
          <a:noFill/>
        </p:spPr>
        <p:txBody>
          <a:bodyPr wrap="square" rtlCol="0">
            <a:spAutoFit/>
          </a:bodyPr>
          <a:lstStyle/>
          <a:p>
            <a:r>
              <a:rPr kumimoji="1" lang="en-US" altLang="ja-JP" dirty="0"/>
              <a:t>Dispatch Serial Queue</a:t>
            </a:r>
            <a:endParaRPr kumimoji="1" lang="ja-JP" altLang="en-US"/>
          </a:p>
        </p:txBody>
      </p:sp>
      <p:sp>
        <p:nvSpPr>
          <p:cNvPr id="8" name="正方形/長方形 7">
            <a:extLst>
              <a:ext uri="{FF2B5EF4-FFF2-40B4-BE49-F238E27FC236}">
                <a16:creationId xmlns:a16="http://schemas.microsoft.com/office/drawing/2014/main" id="{E1C78C23-D606-2346-B035-DBBA6A4C684D}"/>
              </a:ext>
            </a:extLst>
          </p:cNvPr>
          <p:cNvSpPr/>
          <p:nvPr/>
        </p:nvSpPr>
        <p:spPr>
          <a:xfrm>
            <a:off x="722031" y="114003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T4</a:t>
            </a:r>
            <a:endParaRPr kumimoji="1" lang="ja-JP" altLang="en-US" sz="1200">
              <a:solidFill>
                <a:schemeClr val="tx1"/>
              </a:solidFill>
            </a:endParaRPr>
          </a:p>
        </p:txBody>
      </p:sp>
      <p:sp>
        <p:nvSpPr>
          <p:cNvPr id="9" name="正方形/長方形 8">
            <a:extLst>
              <a:ext uri="{FF2B5EF4-FFF2-40B4-BE49-F238E27FC236}">
                <a16:creationId xmlns:a16="http://schemas.microsoft.com/office/drawing/2014/main" id="{C9D0F32B-E826-DD42-8796-DE6940146E14}"/>
              </a:ext>
            </a:extLst>
          </p:cNvPr>
          <p:cNvSpPr/>
          <p:nvPr/>
        </p:nvSpPr>
        <p:spPr>
          <a:xfrm>
            <a:off x="210419" y="114003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T5</a:t>
            </a:r>
            <a:endParaRPr kumimoji="1" lang="ja-JP" altLang="en-US" sz="1200">
              <a:solidFill>
                <a:schemeClr val="tx1"/>
              </a:solidFill>
            </a:endParaRPr>
          </a:p>
        </p:txBody>
      </p:sp>
      <p:cxnSp>
        <p:nvCxnSpPr>
          <p:cNvPr id="10" name="直線コネクタ 9">
            <a:extLst>
              <a:ext uri="{FF2B5EF4-FFF2-40B4-BE49-F238E27FC236}">
                <a16:creationId xmlns:a16="http://schemas.microsoft.com/office/drawing/2014/main" id="{DB27FC62-EC77-3A48-8E51-110FCF5EC7F0}"/>
              </a:ext>
            </a:extLst>
          </p:cNvPr>
          <p:cNvCxnSpPr>
            <a:cxnSpLocks/>
          </p:cNvCxnSpPr>
          <p:nvPr/>
        </p:nvCxnSpPr>
        <p:spPr>
          <a:xfrm>
            <a:off x="210419" y="1076009"/>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A0DAC34-ABC6-6F48-A89F-14A19679F7C4}"/>
              </a:ext>
            </a:extLst>
          </p:cNvPr>
          <p:cNvCxnSpPr>
            <a:cxnSpLocks/>
          </p:cNvCxnSpPr>
          <p:nvPr/>
        </p:nvCxnSpPr>
        <p:spPr>
          <a:xfrm>
            <a:off x="210419" y="1580629"/>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25EDE00E-3243-4141-8587-A8ADA313EFE9}"/>
              </a:ext>
            </a:extLst>
          </p:cNvPr>
          <p:cNvSpPr/>
          <p:nvPr/>
        </p:nvSpPr>
        <p:spPr>
          <a:xfrm>
            <a:off x="1697940" y="1092447"/>
            <a:ext cx="1001943" cy="490330"/>
          </a:xfrm>
          <a:prstGeom prst="rect">
            <a:avLst/>
          </a:prstGeom>
          <a:noFill/>
          <a:ln w="254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a:extLst>
              <a:ext uri="{FF2B5EF4-FFF2-40B4-BE49-F238E27FC236}">
                <a16:creationId xmlns:a16="http://schemas.microsoft.com/office/drawing/2014/main" id="{726CDC76-7725-BB41-B869-D863D518BB1A}"/>
              </a:ext>
            </a:extLst>
          </p:cNvPr>
          <p:cNvSpPr/>
          <p:nvPr/>
        </p:nvSpPr>
        <p:spPr>
          <a:xfrm>
            <a:off x="3333952" y="876713"/>
            <a:ext cx="2150119" cy="2307411"/>
          </a:xfrm>
          <a:prstGeom prst="roundRect">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a:extLst>
              <a:ext uri="{FF2B5EF4-FFF2-40B4-BE49-F238E27FC236}">
                <a16:creationId xmlns:a16="http://schemas.microsoft.com/office/drawing/2014/main" id="{18565952-3142-3244-A073-520407690BB5}"/>
              </a:ext>
            </a:extLst>
          </p:cNvPr>
          <p:cNvSpPr/>
          <p:nvPr/>
        </p:nvSpPr>
        <p:spPr>
          <a:xfrm>
            <a:off x="3578543" y="1263480"/>
            <a:ext cx="1635998" cy="1765472"/>
          </a:xfrm>
          <a:prstGeom prst="roundRect">
            <a:avLst/>
          </a:prstGeom>
          <a:solidFill>
            <a:schemeClr val="accent6">
              <a:alpha val="3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 14">
            <a:extLst>
              <a:ext uri="{FF2B5EF4-FFF2-40B4-BE49-F238E27FC236}">
                <a16:creationId xmlns:a16="http://schemas.microsoft.com/office/drawing/2014/main" id="{E3541854-83CA-C24D-80A2-8861167FD4DD}"/>
              </a:ext>
            </a:extLst>
          </p:cNvPr>
          <p:cNvSpPr/>
          <p:nvPr/>
        </p:nvSpPr>
        <p:spPr>
          <a:xfrm>
            <a:off x="3861360" y="1617672"/>
            <a:ext cx="1110636" cy="1290179"/>
          </a:xfrm>
          <a:prstGeom prst="roundRect">
            <a:avLst/>
          </a:prstGeom>
          <a:solidFill>
            <a:schemeClr val="accent1">
              <a:alpha val="3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E0E27278-FD64-DD42-8D72-372FC6FF7D85}"/>
              </a:ext>
            </a:extLst>
          </p:cNvPr>
          <p:cNvSpPr txBox="1"/>
          <p:nvPr/>
        </p:nvSpPr>
        <p:spPr>
          <a:xfrm>
            <a:off x="3482670" y="1285608"/>
            <a:ext cx="1846980" cy="369332"/>
          </a:xfrm>
          <a:prstGeom prst="rect">
            <a:avLst/>
          </a:prstGeom>
          <a:noFill/>
        </p:spPr>
        <p:txBody>
          <a:bodyPr wrap="none" rtlCol="0">
            <a:spAutoFit/>
          </a:bodyPr>
          <a:lstStyle/>
          <a:p>
            <a:r>
              <a:rPr kumimoji="1" lang="en-US" altLang="ja-JP" dirty="0"/>
              <a:t>Thread Support</a:t>
            </a:r>
            <a:endParaRPr kumimoji="1" lang="ja-JP" altLang="en-US"/>
          </a:p>
        </p:txBody>
      </p:sp>
      <p:sp>
        <p:nvSpPr>
          <p:cNvPr id="17" name="正方形/長方形 16">
            <a:extLst>
              <a:ext uri="{FF2B5EF4-FFF2-40B4-BE49-F238E27FC236}">
                <a16:creationId xmlns:a16="http://schemas.microsoft.com/office/drawing/2014/main" id="{D60C8A31-434B-C346-9C8F-00BA4DB0CC43}"/>
              </a:ext>
            </a:extLst>
          </p:cNvPr>
          <p:cNvSpPr/>
          <p:nvPr/>
        </p:nvSpPr>
        <p:spPr>
          <a:xfrm>
            <a:off x="4190326" y="1717909"/>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T1</a:t>
            </a:r>
            <a:endParaRPr kumimoji="1" lang="ja-JP" altLang="en-US"/>
          </a:p>
        </p:txBody>
      </p:sp>
      <p:sp>
        <p:nvSpPr>
          <p:cNvPr id="18" name="テキスト ボックス 17">
            <a:extLst>
              <a:ext uri="{FF2B5EF4-FFF2-40B4-BE49-F238E27FC236}">
                <a16:creationId xmlns:a16="http://schemas.microsoft.com/office/drawing/2014/main" id="{9B739F91-7DDB-1C4E-8F37-48BA7E5E37F5}"/>
              </a:ext>
            </a:extLst>
          </p:cNvPr>
          <p:cNvSpPr txBox="1"/>
          <p:nvPr/>
        </p:nvSpPr>
        <p:spPr>
          <a:xfrm>
            <a:off x="3789645" y="900105"/>
            <a:ext cx="1233030" cy="369332"/>
          </a:xfrm>
          <a:prstGeom prst="rect">
            <a:avLst/>
          </a:prstGeom>
          <a:noFill/>
        </p:spPr>
        <p:txBody>
          <a:bodyPr wrap="none" rtlCol="0">
            <a:spAutoFit/>
          </a:bodyPr>
          <a:lstStyle/>
          <a:p>
            <a:r>
              <a:rPr kumimoji="1" lang="en-US" altLang="ja-JP" dirty="0"/>
              <a:t>First Core</a:t>
            </a:r>
            <a:endParaRPr kumimoji="1" lang="ja-JP" altLang="en-US"/>
          </a:p>
        </p:txBody>
      </p:sp>
      <p:sp>
        <p:nvSpPr>
          <p:cNvPr id="19" name="テキスト ボックス 18">
            <a:extLst>
              <a:ext uri="{FF2B5EF4-FFF2-40B4-BE49-F238E27FC236}">
                <a16:creationId xmlns:a16="http://schemas.microsoft.com/office/drawing/2014/main" id="{0D1B0B8F-9E69-5F44-9897-88DB34F52A09}"/>
              </a:ext>
            </a:extLst>
          </p:cNvPr>
          <p:cNvSpPr txBox="1"/>
          <p:nvPr/>
        </p:nvSpPr>
        <p:spPr>
          <a:xfrm>
            <a:off x="4064560" y="547865"/>
            <a:ext cx="663964" cy="369332"/>
          </a:xfrm>
          <a:prstGeom prst="rect">
            <a:avLst/>
          </a:prstGeom>
          <a:noFill/>
        </p:spPr>
        <p:txBody>
          <a:bodyPr wrap="square" rtlCol="0">
            <a:spAutoFit/>
          </a:bodyPr>
          <a:lstStyle/>
          <a:p>
            <a:r>
              <a:rPr kumimoji="1" lang="en-US" altLang="ja-JP" dirty="0"/>
              <a:t>CPU</a:t>
            </a:r>
            <a:endParaRPr kumimoji="1" lang="ja-JP" altLang="en-US"/>
          </a:p>
        </p:txBody>
      </p:sp>
      <p:cxnSp>
        <p:nvCxnSpPr>
          <p:cNvPr id="20" name="直線矢印コネクタ 19">
            <a:extLst>
              <a:ext uri="{FF2B5EF4-FFF2-40B4-BE49-F238E27FC236}">
                <a16:creationId xmlns:a16="http://schemas.microsoft.com/office/drawing/2014/main" id="{91966C37-2830-EA41-ADCB-5C2E13D1CF76}"/>
              </a:ext>
            </a:extLst>
          </p:cNvPr>
          <p:cNvCxnSpPr>
            <a:cxnSpLocks/>
            <a:stCxn id="5" idx="2"/>
          </p:cNvCxnSpPr>
          <p:nvPr/>
        </p:nvCxnSpPr>
        <p:spPr>
          <a:xfrm>
            <a:off x="1944223" y="1537972"/>
            <a:ext cx="2229091" cy="1030491"/>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8CD04F7E-775E-F645-99FA-52ACD064F5C9}"/>
              </a:ext>
            </a:extLst>
          </p:cNvPr>
          <p:cNvCxnSpPr>
            <a:cxnSpLocks/>
            <a:stCxn id="4" idx="2"/>
            <a:endCxn id="17" idx="1"/>
          </p:cNvCxnSpPr>
          <p:nvPr/>
        </p:nvCxnSpPr>
        <p:spPr>
          <a:xfrm>
            <a:off x="2447224" y="1537972"/>
            <a:ext cx="1743102" cy="4245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5F8F8A1F-F2DD-574A-BD2A-A01A4599139F}"/>
              </a:ext>
            </a:extLst>
          </p:cNvPr>
          <p:cNvSpPr/>
          <p:nvPr/>
        </p:nvSpPr>
        <p:spPr>
          <a:xfrm>
            <a:off x="4190326" y="2314140"/>
            <a:ext cx="489180" cy="489180"/>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T2</a:t>
            </a:r>
            <a:endParaRPr kumimoji="1" lang="ja-JP" altLang="en-US"/>
          </a:p>
        </p:txBody>
      </p:sp>
      <p:sp>
        <p:nvSpPr>
          <p:cNvPr id="23" name="テキスト ボックス 22">
            <a:extLst>
              <a:ext uri="{FF2B5EF4-FFF2-40B4-BE49-F238E27FC236}">
                <a16:creationId xmlns:a16="http://schemas.microsoft.com/office/drawing/2014/main" id="{FBBBDA52-8875-2C42-80DE-FE3660057934}"/>
              </a:ext>
            </a:extLst>
          </p:cNvPr>
          <p:cNvSpPr txBox="1"/>
          <p:nvPr/>
        </p:nvSpPr>
        <p:spPr>
          <a:xfrm>
            <a:off x="195491" y="2214863"/>
            <a:ext cx="2645276" cy="369332"/>
          </a:xfrm>
          <a:prstGeom prst="rect">
            <a:avLst/>
          </a:prstGeom>
          <a:noFill/>
        </p:spPr>
        <p:txBody>
          <a:bodyPr wrap="none" rtlCol="0">
            <a:spAutoFit/>
          </a:bodyPr>
          <a:lstStyle/>
          <a:p>
            <a:r>
              <a:rPr kumimoji="1" lang="en-US" altLang="ja-JP" dirty="0"/>
              <a:t> T1</a:t>
            </a:r>
            <a:r>
              <a:rPr kumimoji="1" lang="ja-JP" altLang="en-US"/>
              <a:t>の処理が終わって</a:t>
            </a:r>
            <a:r>
              <a:rPr kumimoji="1" lang="en-US" altLang="ja-JP" dirty="0"/>
              <a:t>T2</a:t>
            </a:r>
            <a:endParaRPr kumimoji="1" lang="ja-JP" altLang="en-US"/>
          </a:p>
        </p:txBody>
      </p:sp>
    </p:spTree>
    <p:extLst>
      <p:ext uri="{BB962C8B-B14F-4D97-AF65-F5344CB8AC3E}">
        <p14:creationId xmlns:p14="http://schemas.microsoft.com/office/powerpoint/2010/main" val="2246147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3876264A-7466-6146-9A42-149470F5B0D8}"/>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EB8674CB-B6FA-6246-BBD7-21E57305DE4F}"/>
              </a:ext>
            </a:extLst>
          </p:cNvPr>
          <p:cNvSpPr>
            <a:spLocks noGrp="1"/>
          </p:cNvSpPr>
          <p:nvPr>
            <p:ph type="sldNum" sz="quarter" idx="12"/>
          </p:nvPr>
        </p:nvSpPr>
        <p:spPr/>
        <p:txBody>
          <a:bodyPr/>
          <a:lstStyle/>
          <a:p>
            <a:fld id="{7987AE00-6EE0-7E4E-AB7E-D50299276F4C}" type="slidenum">
              <a:rPr kumimoji="1" lang="ja-JP" altLang="en-US" smtClean="0"/>
              <a:t>26</a:t>
            </a:fld>
            <a:endParaRPr kumimoji="1" lang="ja-JP" altLang="en-US"/>
          </a:p>
        </p:txBody>
      </p:sp>
      <p:sp>
        <p:nvSpPr>
          <p:cNvPr id="4" name="テキスト ボックス 3">
            <a:extLst>
              <a:ext uri="{FF2B5EF4-FFF2-40B4-BE49-F238E27FC236}">
                <a16:creationId xmlns:a16="http://schemas.microsoft.com/office/drawing/2014/main" id="{B5EDBBDB-BE7D-D342-B6EB-94CE10C93696}"/>
              </a:ext>
            </a:extLst>
          </p:cNvPr>
          <p:cNvSpPr txBox="1"/>
          <p:nvPr/>
        </p:nvSpPr>
        <p:spPr>
          <a:xfrm>
            <a:off x="134910" y="194872"/>
            <a:ext cx="5026025" cy="461665"/>
          </a:xfrm>
          <a:prstGeom prst="rect">
            <a:avLst/>
          </a:prstGeom>
          <a:noFill/>
        </p:spPr>
        <p:txBody>
          <a:bodyPr wrap="square" rtlCol="0">
            <a:spAutoFit/>
          </a:bodyPr>
          <a:lstStyle/>
          <a:p>
            <a:r>
              <a:rPr lang="en-US" altLang="ja-JP" sz="2400" dirty="0"/>
              <a:t>iOS</a:t>
            </a:r>
            <a:r>
              <a:rPr lang="ja-JP" altLang="en-US" sz="2400"/>
              <a:t>によるマルチスレッドの実装</a:t>
            </a:r>
            <a:endParaRPr kumimoji="1" lang="ja-JP" altLang="en-US" sz="2400"/>
          </a:p>
        </p:txBody>
      </p:sp>
      <p:pic>
        <p:nvPicPr>
          <p:cNvPr id="5" name="図 4">
            <a:extLst>
              <a:ext uri="{FF2B5EF4-FFF2-40B4-BE49-F238E27FC236}">
                <a16:creationId xmlns:a16="http://schemas.microsoft.com/office/drawing/2014/main" id="{6E73F79C-ADDF-9D44-AFFF-B80A1E933712}"/>
              </a:ext>
            </a:extLst>
          </p:cNvPr>
          <p:cNvPicPr>
            <a:picLocks noChangeAspect="1"/>
          </p:cNvPicPr>
          <p:nvPr/>
        </p:nvPicPr>
        <p:blipFill>
          <a:blip r:embed="rId2"/>
          <a:stretch>
            <a:fillRect/>
          </a:stretch>
        </p:blipFill>
        <p:spPr>
          <a:xfrm>
            <a:off x="134910" y="656537"/>
            <a:ext cx="6731000" cy="2222500"/>
          </a:xfrm>
          <a:prstGeom prst="rect">
            <a:avLst/>
          </a:prstGeom>
        </p:spPr>
      </p:pic>
      <p:pic>
        <p:nvPicPr>
          <p:cNvPr id="6" name="図 5">
            <a:extLst>
              <a:ext uri="{FF2B5EF4-FFF2-40B4-BE49-F238E27FC236}">
                <a16:creationId xmlns:a16="http://schemas.microsoft.com/office/drawing/2014/main" id="{4087F737-636A-4940-87B0-90F696692B53}"/>
              </a:ext>
            </a:extLst>
          </p:cNvPr>
          <p:cNvPicPr>
            <a:picLocks noChangeAspect="1"/>
          </p:cNvPicPr>
          <p:nvPr/>
        </p:nvPicPr>
        <p:blipFill>
          <a:blip r:embed="rId3"/>
          <a:stretch>
            <a:fillRect/>
          </a:stretch>
        </p:blipFill>
        <p:spPr>
          <a:xfrm>
            <a:off x="5902486" y="3636063"/>
            <a:ext cx="6121400" cy="2565400"/>
          </a:xfrm>
          <a:prstGeom prst="rect">
            <a:avLst/>
          </a:prstGeom>
        </p:spPr>
      </p:pic>
    </p:spTree>
    <p:extLst>
      <p:ext uri="{BB962C8B-B14F-4D97-AF65-F5344CB8AC3E}">
        <p14:creationId xmlns:p14="http://schemas.microsoft.com/office/powerpoint/2010/main" val="3189119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7F2950F3-710A-AC47-A121-E224FA8AAB1C}"/>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CF684128-1814-474E-BBF3-1B87C53AB205}"/>
              </a:ext>
            </a:extLst>
          </p:cNvPr>
          <p:cNvSpPr>
            <a:spLocks noGrp="1"/>
          </p:cNvSpPr>
          <p:nvPr>
            <p:ph type="sldNum" sz="quarter" idx="12"/>
          </p:nvPr>
        </p:nvSpPr>
        <p:spPr/>
        <p:txBody>
          <a:bodyPr/>
          <a:lstStyle/>
          <a:p>
            <a:fld id="{7987AE00-6EE0-7E4E-AB7E-D50299276F4C}" type="slidenum">
              <a:rPr kumimoji="1" lang="ja-JP" altLang="en-US" smtClean="0"/>
              <a:t>27</a:t>
            </a:fld>
            <a:endParaRPr kumimoji="1" lang="ja-JP" altLang="en-US"/>
          </a:p>
        </p:txBody>
      </p:sp>
      <p:pic>
        <p:nvPicPr>
          <p:cNvPr id="5" name="図 4">
            <a:extLst>
              <a:ext uri="{FF2B5EF4-FFF2-40B4-BE49-F238E27FC236}">
                <a16:creationId xmlns:a16="http://schemas.microsoft.com/office/drawing/2014/main" id="{D0CD3588-D022-8845-9BDB-C34FCEA4C054}"/>
              </a:ext>
            </a:extLst>
          </p:cNvPr>
          <p:cNvPicPr>
            <a:picLocks noChangeAspect="1"/>
          </p:cNvPicPr>
          <p:nvPr/>
        </p:nvPicPr>
        <p:blipFill>
          <a:blip r:embed="rId2"/>
          <a:stretch>
            <a:fillRect/>
          </a:stretch>
        </p:blipFill>
        <p:spPr>
          <a:xfrm>
            <a:off x="1003300" y="2127250"/>
            <a:ext cx="10185400" cy="2603500"/>
          </a:xfrm>
          <a:prstGeom prst="rect">
            <a:avLst/>
          </a:prstGeom>
        </p:spPr>
      </p:pic>
      <p:sp>
        <p:nvSpPr>
          <p:cNvPr id="6" name="テキスト ボックス 5">
            <a:extLst>
              <a:ext uri="{FF2B5EF4-FFF2-40B4-BE49-F238E27FC236}">
                <a16:creationId xmlns:a16="http://schemas.microsoft.com/office/drawing/2014/main" id="{EE9EE984-4EAB-2B49-9F3D-8CF5595EF59D}"/>
              </a:ext>
            </a:extLst>
          </p:cNvPr>
          <p:cNvSpPr txBox="1"/>
          <p:nvPr/>
        </p:nvSpPr>
        <p:spPr>
          <a:xfrm>
            <a:off x="134911" y="915339"/>
            <a:ext cx="6837128" cy="369332"/>
          </a:xfrm>
          <a:prstGeom prst="rect">
            <a:avLst/>
          </a:prstGeom>
          <a:noFill/>
        </p:spPr>
        <p:txBody>
          <a:bodyPr wrap="none" rtlCol="0">
            <a:spAutoFit/>
          </a:bodyPr>
          <a:lstStyle/>
          <a:p>
            <a:r>
              <a:rPr kumimoji="1" lang="ja-JP" altLang="en-US"/>
              <a:t>指定した時間だけ</a:t>
            </a:r>
            <a:r>
              <a:rPr kumimoji="1" lang="en-US" altLang="ja-JP" dirty="0"/>
              <a:t>Delay</a:t>
            </a:r>
            <a:r>
              <a:rPr kumimoji="1" lang="ja-JP" altLang="en-US"/>
              <a:t>して</a:t>
            </a:r>
            <a:r>
              <a:rPr kumimoji="1" lang="en-US" altLang="ja-JP" dirty="0"/>
              <a:t>(main or sub)</a:t>
            </a:r>
            <a:r>
              <a:rPr kumimoji="1" lang="ja-JP" altLang="en-US"/>
              <a:t>スレッドで処理を実行</a:t>
            </a:r>
          </a:p>
        </p:txBody>
      </p:sp>
      <p:sp>
        <p:nvSpPr>
          <p:cNvPr id="7" name="テキスト ボックス 6">
            <a:extLst>
              <a:ext uri="{FF2B5EF4-FFF2-40B4-BE49-F238E27FC236}">
                <a16:creationId xmlns:a16="http://schemas.microsoft.com/office/drawing/2014/main" id="{817FC5C8-D086-A74C-84BB-F8CA44FB1082}"/>
              </a:ext>
            </a:extLst>
          </p:cNvPr>
          <p:cNvSpPr txBox="1"/>
          <p:nvPr/>
        </p:nvSpPr>
        <p:spPr>
          <a:xfrm>
            <a:off x="134910" y="194872"/>
            <a:ext cx="5026025" cy="461665"/>
          </a:xfrm>
          <a:prstGeom prst="rect">
            <a:avLst/>
          </a:prstGeom>
          <a:noFill/>
        </p:spPr>
        <p:txBody>
          <a:bodyPr wrap="square" rtlCol="0">
            <a:spAutoFit/>
          </a:bodyPr>
          <a:lstStyle/>
          <a:p>
            <a:r>
              <a:rPr lang="en-US" altLang="ja-JP" sz="2400" dirty="0"/>
              <a:t>iOS</a:t>
            </a:r>
            <a:r>
              <a:rPr lang="ja-JP" altLang="en-US" sz="2400"/>
              <a:t>によるマルチスレッドの実装</a:t>
            </a:r>
            <a:endParaRPr kumimoji="1" lang="ja-JP" altLang="en-US" sz="2400"/>
          </a:p>
        </p:txBody>
      </p:sp>
    </p:spTree>
    <p:extLst>
      <p:ext uri="{BB962C8B-B14F-4D97-AF65-F5344CB8AC3E}">
        <p14:creationId xmlns:p14="http://schemas.microsoft.com/office/powerpoint/2010/main" val="423698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1B51BC45-E3B8-1043-80E4-E30B23990C5F}"/>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9799133E-D187-4F45-8BCB-2488C0E1201E}"/>
              </a:ext>
            </a:extLst>
          </p:cNvPr>
          <p:cNvSpPr>
            <a:spLocks noGrp="1"/>
          </p:cNvSpPr>
          <p:nvPr>
            <p:ph type="sldNum" sz="quarter" idx="12"/>
          </p:nvPr>
        </p:nvSpPr>
        <p:spPr/>
        <p:txBody>
          <a:bodyPr/>
          <a:lstStyle/>
          <a:p>
            <a:fld id="{7987AE00-6EE0-7E4E-AB7E-D50299276F4C}" type="slidenum">
              <a:rPr kumimoji="1" lang="ja-JP" altLang="en-US" smtClean="0"/>
              <a:t>28</a:t>
            </a:fld>
            <a:endParaRPr kumimoji="1" lang="ja-JP" altLang="en-US"/>
          </a:p>
        </p:txBody>
      </p:sp>
      <p:pic>
        <p:nvPicPr>
          <p:cNvPr id="5" name="図 4">
            <a:extLst>
              <a:ext uri="{FF2B5EF4-FFF2-40B4-BE49-F238E27FC236}">
                <a16:creationId xmlns:a16="http://schemas.microsoft.com/office/drawing/2014/main" id="{0F338734-CFA4-7347-9E66-C371538CD810}"/>
              </a:ext>
            </a:extLst>
          </p:cNvPr>
          <p:cNvPicPr>
            <a:picLocks noChangeAspect="1"/>
          </p:cNvPicPr>
          <p:nvPr/>
        </p:nvPicPr>
        <p:blipFill>
          <a:blip r:embed="rId2"/>
          <a:stretch>
            <a:fillRect/>
          </a:stretch>
        </p:blipFill>
        <p:spPr>
          <a:xfrm>
            <a:off x="1098550" y="1035050"/>
            <a:ext cx="9994900" cy="5321300"/>
          </a:xfrm>
          <a:prstGeom prst="rect">
            <a:avLst/>
          </a:prstGeom>
        </p:spPr>
      </p:pic>
      <p:sp>
        <p:nvSpPr>
          <p:cNvPr id="6" name="テキスト ボックス 5">
            <a:extLst>
              <a:ext uri="{FF2B5EF4-FFF2-40B4-BE49-F238E27FC236}">
                <a16:creationId xmlns:a16="http://schemas.microsoft.com/office/drawing/2014/main" id="{F99D0EC2-16EF-144E-A328-BB7D15321FED}"/>
              </a:ext>
            </a:extLst>
          </p:cNvPr>
          <p:cNvSpPr txBox="1"/>
          <p:nvPr/>
        </p:nvSpPr>
        <p:spPr>
          <a:xfrm>
            <a:off x="1773472" y="669925"/>
            <a:ext cx="8263801" cy="369332"/>
          </a:xfrm>
          <a:prstGeom prst="rect">
            <a:avLst/>
          </a:prstGeom>
          <a:noFill/>
        </p:spPr>
        <p:txBody>
          <a:bodyPr wrap="none" rtlCol="0">
            <a:spAutoFit/>
          </a:bodyPr>
          <a:lstStyle/>
          <a:p>
            <a:r>
              <a:rPr kumimoji="1" lang="ja-JP" altLang="en-US"/>
              <a:t>すべてのキュー処理が終わったらメインスレッドに通知して任意の処理を実行</a:t>
            </a:r>
          </a:p>
        </p:txBody>
      </p:sp>
      <p:sp>
        <p:nvSpPr>
          <p:cNvPr id="7" name="テキスト ボックス 6">
            <a:extLst>
              <a:ext uri="{FF2B5EF4-FFF2-40B4-BE49-F238E27FC236}">
                <a16:creationId xmlns:a16="http://schemas.microsoft.com/office/drawing/2014/main" id="{46319A2E-3860-5142-A66C-981C76BA44B1}"/>
              </a:ext>
            </a:extLst>
          </p:cNvPr>
          <p:cNvSpPr txBox="1"/>
          <p:nvPr/>
        </p:nvSpPr>
        <p:spPr>
          <a:xfrm>
            <a:off x="134910" y="194872"/>
            <a:ext cx="5026025" cy="461665"/>
          </a:xfrm>
          <a:prstGeom prst="rect">
            <a:avLst/>
          </a:prstGeom>
          <a:noFill/>
        </p:spPr>
        <p:txBody>
          <a:bodyPr wrap="square" rtlCol="0">
            <a:spAutoFit/>
          </a:bodyPr>
          <a:lstStyle/>
          <a:p>
            <a:r>
              <a:rPr lang="en-US" altLang="ja-JP" sz="2400" dirty="0"/>
              <a:t>iOS</a:t>
            </a:r>
            <a:r>
              <a:rPr lang="ja-JP" altLang="en-US" sz="2400"/>
              <a:t>によるマルチスレッドの実装</a:t>
            </a:r>
            <a:endParaRPr kumimoji="1" lang="ja-JP" altLang="en-US" sz="2400"/>
          </a:p>
        </p:txBody>
      </p:sp>
    </p:spTree>
    <p:extLst>
      <p:ext uri="{BB962C8B-B14F-4D97-AF65-F5344CB8AC3E}">
        <p14:creationId xmlns:p14="http://schemas.microsoft.com/office/powerpoint/2010/main" val="304590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DCB450D1-C8E2-A742-B48A-4864AB0D0D0E}"/>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197A17CC-CFB1-B24A-B44A-7FEDBD7F956C}"/>
              </a:ext>
            </a:extLst>
          </p:cNvPr>
          <p:cNvSpPr>
            <a:spLocks noGrp="1"/>
          </p:cNvSpPr>
          <p:nvPr>
            <p:ph type="sldNum" sz="quarter" idx="12"/>
          </p:nvPr>
        </p:nvSpPr>
        <p:spPr/>
        <p:txBody>
          <a:bodyPr/>
          <a:lstStyle/>
          <a:p>
            <a:fld id="{7987AE00-6EE0-7E4E-AB7E-D50299276F4C}" type="slidenum">
              <a:rPr kumimoji="1" lang="ja-JP" altLang="en-US" smtClean="0"/>
              <a:t>29</a:t>
            </a:fld>
            <a:endParaRPr kumimoji="1" lang="ja-JP" altLang="en-US"/>
          </a:p>
        </p:txBody>
      </p:sp>
      <p:pic>
        <p:nvPicPr>
          <p:cNvPr id="5" name="図 4">
            <a:extLst>
              <a:ext uri="{FF2B5EF4-FFF2-40B4-BE49-F238E27FC236}">
                <a16:creationId xmlns:a16="http://schemas.microsoft.com/office/drawing/2014/main" id="{85165024-A759-4C4E-84E5-12A7D1307C58}"/>
              </a:ext>
            </a:extLst>
          </p:cNvPr>
          <p:cNvPicPr>
            <a:picLocks noChangeAspect="1"/>
          </p:cNvPicPr>
          <p:nvPr/>
        </p:nvPicPr>
        <p:blipFill>
          <a:blip r:embed="rId2"/>
          <a:stretch>
            <a:fillRect/>
          </a:stretch>
        </p:blipFill>
        <p:spPr>
          <a:xfrm>
            <a:off x="1041400" y="908050"/>
            <a:ext cx="10109200" cy="5041900"/>
          </a:xfrm>
          <a:prstGeom prst="rect">
            <a:avLst/>
          </a:prstGeom>
        </p:spPr>
      </p:pic>
      <p:sp>
        <p:nvSpPr>
          <p:cNvPr id="6" name="テキスト ボックス 5">
            <a:extLst>
              <a:ext uri="{FF2B5EF4-FFF2-40B4-BE49-F238E27FC236}">
                <a16:creationId xmlns:a16="http://schemas.microsoft.com/office/drawing/2014/main" id="{D533C3FC-E482-2D40-9A3E-C27F92EC21C1}"/>
              </a:ext>
            </a:extLst>
          </p:cNvPr>
          <p:cNvSpPr txBox="1"/>
          <p:nvPr/>
        </p:nvSpPr>
        <p:spPr>
          <a:xfrm>
            <a:off x="134910" y="194872"/>
            <a:ext cx="5026025" cy="461665"/>
          </a:xfrm>
          <a:prstGeom prst="rect">
            <a:avLst/>
          </a:prstGeom>
          <a:noFill/>
        </p:spPr>
        <p:txBody>
          <a:bodyPr wrap="square" rtlCol="0">
            <a:spAutoFit/>
          </a:bodyPr>
          <a:lstStyle/>
          <a:p>
            <a:r>
              <a:rPr lang="en-US" altLang="ja-JP" sz="2400" dirty="0"/>
              <a:t>iOS</a:t>
            </a:r>
            <a:r>
              <a:rPr lang="ja-JP" altLang="en-US" sz="2400"/>
              <a:t>によるマルチスレッドの実装</a:t>
            </a:r>
            <a:endParaRPr kumimoji="1" lang="ja-JP" altLang="en-US" sz="2400"/>
          </a:p>
        </p:txBody>
      </p:sp>
    </p:spTree>
    <p:extLst>
      <p:ext uri="{BB962C8B-B14F-4D97-AF65-F5344CB8AC3E}">
        <p14:creationId xmlns:p14="http://schemas.microsoft.com/office/powerpoint/2010/main" val="1722417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ED41A9EA-97E9-7D42-AF2B-F7EAB101C526}"/>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C36BDD39-258C-ED41-AABD-6D6AEDEF3C9A}"/>
              </a:ext>
            </a:extLst>
          </p:cNvPr>
          <p:cNvSpPr>
            <a:spLocks noGrp="1"/>
          </p:cNvSpPr>
          <p:nvPr>
            <p:ph type="sldNum" sz="quarter" idx="12"/>
          </p:nvPr>
        </p:nvSpPr>
        <p:spPr/>
        <p:txBody>
          <a:bodyPr/>
          <a:lstStyle/>
          <a:p>
            <a:fld id="{7987AE00-6EE0-7E4E-AB7E-D50299276F4C}" type="slidenum">
              <a:rPr kumimoji="1" lang="ja-JP" altLang="en-US" smtClean="0"/>
              <a:t>3</a:t>
            </a:fld>
            <a:endParaRPr kumimoji="1" lang="ja-JP" altLang="en-US"/>
          </a:p>
        </p:txBody>
      </p:sp>
      <p:sp>
        <p:nvSpPr>
          <p:cNvPr id="5" name="テキスト ボックス 4">
            <a:extLst>
              <a:ext uri="{FF2B5EF4-FFF2-40B4-BE49-F238E27FC236}">
                <a16:creationId xmlns:a16="http://schemas.microsoft.com/office/drawing/2014/main" id="{0ADDC137-0BEC-434A-8A8C-DBA36C19617B}"/>
              </a:ext>
            </a:extLst>
          </p:cNvPr>
          <p:cNvSpPr txBox="1"/>
          <p:nvPr/>
        </p:nvSpPr>
        <p:spPr>
          <a:xfrm>
            <a:off x="0" y="1040023"/>
            <a:ext cx="6596678" cy="646331"/>
          </a:xfrm>
          <a:prstGeom prst="rect">
            <a:avLst/>
          </a:prstGeom>
          <a:noFill/>
        </p:spPr>
        <p:txBody>
          <a:bodyPr wrap="none" rtlCol="0">
            <a:spAutoFit/>
          </a:bodyPr>
          <a:lstStyle/>
          <a:p>
            <a:r>
              <a:rPr kumimoji="1" lang="ja-JP" altLang="en-US"/>
              <a:t>スレッドサポート・・・同一コア内で複数の命令</a:t>
            </a:r>
            <a:r>
              <a:rPr kumimoji="1" lang="en-US" altLang="ja-JP" dirty="0"/>
              <a:t>(</a:t>
            </a:r>
            <a:r>
              <a:rPr kumimoji="1" lang="ja-JP" altLang="en-US"/>
              <a:t>スレッド</a:t>
            </a:r>
            <a:r>
              <a:rPr kumimoji="1" lang="en-US" altLang="ja-JP" dirty="0"/>
              <a:t>)</a:t>
            </a:r>
            <a:r>
              <a:rPr kumimoji="1" lang="ja-JP" altLang="en-US"/>
              <a:t>を</a:t>
            </a:r>
            <a:endParaRPr kumimoji="1" lang="en-US" altLang="ja-JP" dirty="0"/>
          </a:p>
          <a:p>
            <a:r>
              <a:rPr kumimoji="1" lang="ja-JP" altLang="en-US"/>
              <a:t>　　　　　　　　　　　平行実行する機能。</a:t>
            </a:r>
            <a:endParaRPr kumimoji="1" lang="en-US" altLang="ja-JP" dirty="0"/>
          </a:p>
        </p:txBody>
      </p:sp>
      <p:sp>
        <p:nvSpPr>
          <p:cNvPr id="6" name="正方形/長方形 5">
            <a:extLst>
              <a:ext uri="{FF2B5EF4-FFF2-40B4-BE49-F238E27FC236}">
                <a16:creationId xmlns:a16="http://schemas.microsoft.com/office/drawing/2014/main" id="{02FA8604-76C9-2E40-BBFA-16AA71F8382F}"/>
              </a:ext>
            </a:extLst>
          </p:cNvPr>
          <p:cNvSpPr/>
          <p:nvPr/>
        </p:nvSpPr>
        <p:spPr>
          <a:xfrm>
            <a:off x="742312" y="1765659"/>
            <a:ext cx="1172307" cy="1172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E1DF55C-76E3-C249-8D0D-314DDB84832A}"/>
              </a:ext>
            </a:extLst>
          </p:cNvPr>
          <p:cNvSpPr/>
          <p:nvPr/>
        </p:nvSpPr>
        <p:spPr>
          <a:xfrm>
            <a:off x="859542" y="2351812"/>
            <a:ext cx="480646" cy="48064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E03BC8E-0AA6-2342-A93F-EBA7E849E537}"/>
              </a:ext>
            </a:extLst>
          </p:cNvPr>
          <p:cNvSpPr txBox="1"/>
          <p:nvPr/>
        </p:nvSpPr>
        <p:spPr>
          <a:xfrm>
            <a:off x="693815" y="3005346"/>
            <a:ext cx="1313180" cy="369332"/>
          </a:xfrm>
          <a:prstGeom prst="rect">
            <a:avLst/>
          </a:prstGeom>
          <a:noFill/>
        </p:spPr>
        <p:txBody>
          <a:bodyPr wrap="none" rtlCol="0">
            <a:spAutoFit/>
          </a:bodyPr>
          <a:lstStyle/>
          <a:p>
            <a:r>
              <a:rPr kumimoji="1" lang="en-US" altLang="ja-JP" dirty="0"/>
              <a:t>Quad Core</a:t>
            </a:r>
            <a:endParaRPr kumimoji="1" lang="ja-JP" altLang="en-US"/>
          </a:p>
        </p:txBody>
      </p:sp>
      <p:sp>
        <p:nvSpPr>
          <p:cNvPr id="9" name="正方形/長方形 8">
            <a:extLst>
              <a:ext uri="{FF2B5EF4-FFF2-40B4-BE49-F238E27FC236}">
                <a16:creationId xmlns:a16="http://schemas.microsoft.com/office/drawing/2014/main" id="{26FDF7B5-6F9D-904F-96E5-1CCC6958A609}"/>
              </a:ext>
            </a:extLst>
          </p:cNvPr>
          <p:cNvSpPr/>
          <p:nvPr/>
        </p:nvSpPr>
        <p:spPr>
          <a:xfrm>
            <a:off x="1340188" y="1871166"/>
            <a:ext cx="480646" cy="48064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15928F3-6759-574C-8D5A-C98484DA7D53}"/>
              </a:ext>
            </a:extLst>
          </p:cNvPr>
          <p:cNvSpPr txBox="1"/>
          <p:nvPr/>
        </p:nvSpPr>
        <p:spPr>
          <a:xfrm>
            <a:off x="1350834" y="1961992"/>
            <a:ext cx="470000" cy="369332"/>
          </a:xfrm>
          <a:prstGeom prst="rect">
            <a:avLst/>
          </a:prstGeom>
          <a:noFill/>
        </p:spPr>
        <p:txBody>
          <a:bodyPr wrap="none" rtlCol="0">
            <a:spAutoFit/>
          </a:bodyPr>
          <a:lstStyle/>
          <a:p>
            <a:r>
              <a:rPr kumimoji="1" lang="en-US" altLang="ja-JP" dirty="0"/>
              <a:t>C2</a:t>
            </a:r>
            <a:endParaRPr kumimoji="1" lang="ja-JP" altLang="en-US"/>
          </a:p>
        </p:txBody>
      </p:sp>
      <p:sp>
        <p:nvSpPr>
          <p:cNvPr id="11" name="テキスト ボックス 10">
            <a:extLst>
              <a:ext uri="{FF2B5EF4-FFF2-40B4-BE49-F238E27FC236}">
                <a16:creationId xmlns:a16="http://schemas.microsoft.com/office/drawing/2014/main" id="{0EC8F8FF-8D47-A94A-8B33-1280CD0409D2}"/>
              </a:ext>
            </a:extLst>
          </p:cNvPr>
          <p:cNvSpPr txBox="1"/>
          <p:nvPr/>
        </p:nvSpPr>
        <p:spPr>
          <a:xfrm>
            <a:off x="858465" y="2436722"/>
            <a:ext cx="470000" cy="369332"/>
          </a:xfrm>
          <a:prstGeom prst="rect">
            <a:avLst/>
          </a:prstGeom>
          <a:noFill/>
        </p:spPr>
        <p:txBody>
          <a:bodyPr wrap="none" rtlCol="0">
            <a:spAutoFit/>
          </a:bodyPr>
          <a:lstStyle/>
          <a:p>
            <a:r>
              <a:rPr kumimoji="1" lang="en-US" altLang="ja-JP" dirty="0"/>
              <a:t>C3</a:t>
            </a:r>
            <a:endParaRPr kumimoji="1" lang="ja-JP" altLang="en-US"/>
          </a:p>
        </p:txBody>
      </p:sp>
      <p:sp>
        <p:nvSpPr>
          <p:cNvPr id="12" name="正方形/長方形 11">
            <a:extLst>
              <a:ext uri="{FF2B5EF4-FFF2-40B4-BE49-F238E27FC236}">
                <a16:creationId xmlns:a16="http://schemas.microsoft.com/office/drawing/2014/main" id="{B1509E47-C4CE-7E44-8A75-B35AAAF35832}"/>
              </a:ext>
            </a:extLst>
          </p:cNvPr>
          <p:cNvSpPr/>
          <p:nvPr/>
        </p:nvSpPr>
        <p:spPr>
          <a:xfrm>
            <a:off x="858465" y="1871166"/>
            <a:ext cx="480646" cy="48064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89C83DC-D799-0647-8121-07EFD009F169}"/>
              </a:ext>
            </a:extLst>
          </p:cNvPr>
          <p:cNvSpPr txBox="1"/>
          <p:nvPr/>
        </p:nvSpPr>
        <p:spPr>
          <a:xfrm>
            <a:off x="869111" y="1961992"/>
            <a:ext cx="470000" cy="369332"/>
          </a:xfrm>
          <a:prstGeom prst="rect">
            <a:avLst/>
          </a:prstGeom>
          <a:noFill/>
        </p:spPr>
        <p:txBody>
          <a:bodyPr wrap="none" rtlCol="0">
            <a:spAutoFit/>
          </a:bodyPr>
          <a:lstStyle/>
          <a:p>
            <a:r>
              <a:rPr kumimoji="1" lang="en-US" altLang="ja-JP" dirty="0"/>
              <a:t>C1</a:t>
            </a:r>
            <a:endParaRPr kumimoji="1" lang="ja-JP" altLang="en-US"/>
          </a:p>
        </p:txBody>
      </p:sp>
      <p:sp>
        <p:nvSpPr>
          <p:cNvPr id="17" name="正方形/長方形 16">
            <a:extLst>
              <a:ext uri="{FF2B5EF4-FFF2-40B4-BE49-F238E27FC236}">
                <a16:creationId xmlns:a16="http://schemas.microsoft.com/office/drawing/2014/main" id="{5E13BAEB-17ED-FB44-874F-A54D5D143DB3}"/>
              </a:ext>
            </a:extLst>
          </p:cNvPr>
          <p:cNvSpPr/>
          <p:nvPr/>
        </p:nvSpPr>
        <p:spPr>
          <a:xfrm>
            <a:off x="1340188" y="2351812"/>
            <a:ext cx="480646" cy="48064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A60B9F27-4B6A-0C4D-BF68-E4158F6C2B64}"/>
              </a:ext>
            </a:extLst>
          </p:cNvPr>
          <p:cNvSpPr txBox="1"/>
          <p:nvPr/>
        </p:nvSpPr>
        <p:spPr>
          <a:xfrm>
            <a:off x="1350834" y="2442638"/>
            <a:ext cx="470000" cy="369332"/>
          </a:xfrm>
          <a:prstGeom prst="rect">
            <a:avLst/>
          </a:prstGeom>
          <a:noFill/>
        </p:spPr>
        <p:txBody>
          <a:bodyPr wrap="none" rtlCol="0">
            <a:spAutoFit/>
          </a:bodyPr>
          <a:lstStyle/>
          <a:p>
            <a:r>
              <a:rPr kumimoji="1" lang="en-US" altLang="ja-JP" dirty="0"/>
              <a:t>C4</a:t>
            </a:r>
            <a:endParaRPr kumimoji="1" lang="ja-JP" altLang="en-US"/>
          </a:p>
        </p:txBody>
      </p:sp>
      <p:sp>
        <p:nvSpPr>
          <p:cNvPr id="19" name="正方形/長方形 18">
            <a:extLst>
              <a:ext uri="{FF2B5EF4-FFF2-40B4-BE49-F238E27FC236}">
                <a16:creationId xmlns:a16="http://schemas.microsoft.com/office/drawing/2014/main" id="{CF47E598-8310-E246-A066-AFBB59671D89}"/>
              </a:ext>
            </a:extLst>
          </p:cNvPr>
          <p:cNvSpPr/>
          <p:nvPr/>
        </p:nvSpPr>
        <p:spPr>
          <a:xfrm>
            <a:off x="2906762" y="1657599"/>
            <a:ext cx="1005098" cy="100509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20B9DCEC-AF78-3245-9823-6D8B751F2EC2}"/>
              </a:ext>
            </a:extLst>
          </p:cNvPr>
          <p:cNvCxnSpPr/>
          <p:nvPr/>
        </p:nvCxnSpPr>
        <p:spPr>
          <a:xfrm flipV="1">
            <a:off x="1809111" y="1660374"/>
            <a:ext cx="1084386" cy="210792"/>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43CF0E0-311E-F745-8CAA-63D218A370E9}"/>
              </a:ext>
            </a:extLst>
          </p:cNvPr>
          <p:cNvCxnSpPr>
            <a:cxnSpLocks/>
          </p:cNvCxnSpPr>
          <p:nvPr/>
        </p:nvCxnSpPr>
        <p:spPr>
          <a:xfrm>
            <a:off x="1820834" y="2351812"/>
            <a:ext cx="1085928" cy="310885"/>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34" name="グループ化 33">
            <a:extLst>
              <a:ext uri="{FF2B5EF4-FFF2-40B4-BE49-F238E27FC236}">
                <a16:creationId xmlns:a16="http://schemas.microsoft.com/office/drawing/2014/main" id="{9C60C411-DDD3-FA46-92F4-D7926D85AB5F}"/>
              </a:ext>
            </a:extLst>
          </p:cNvPr>
          <p:cNvGrpSpPr/>
          <p:nvPr/>
        </p:nvGrpSpPr>
        <p:grpSpPr>
          <a:xfrm>
            <a:off x="2981418" y="1724676"/>
            <a:ext cx="378021" cy="893857"/>
            <a:chOff x="2913183" y="2490979"/>
            <a:chExt cx="378021" cy="893857"/>
          </a:xfrm>
        </p:grpSpPr>
        <p:sp>
          <p:nvSpPr>
            <p:cNvPr id="24" name="正方形/長方形 23">
              <a:extLst>
                <a:ext uri="{FF2B5EF4-FFF2-40B4-BE49-F238E27FC236}">
                  <a16:creationId xmlns:a16="http://schemas.microsoft.com/office/drawing/2014/main" id="{D1DDB8E8-0AF2-7E4B-98D3-62C9F4C3C03B}"/>
                </a:ext>
              </a:extLst>
            </p:cNvPr>
            <p:cNvSpPr/>
            <p:nvPr/>
          </p:nvSpPr>
          <p:spPr>
            <a:xfrm>
              <a:off x="2913183" y="2490979"/>
              <a:ext cx="378021" cy="89385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950F47C2-32F2-7649-B45E-5215C101C4F9}"/>
                </a:ext>
              </a:extLst>
            </p:cNvPr>
            <p:cNvSpPr/>
            <p:nvPr/>
          </p:nvSpPr>
          <p:spPr>
            <a:xfrm>
              <a:off x="2925756" y="3300994"/>
              <a:ext cx="306977" cy="70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215E5B28-76E0-0A4B-9FB9-ED9A6D3A0CEA}"/>
                </a:ext>
              </a:extLst>
            </p:cNvPr>
            <p:cNvSpPr/>
            <p:nvPr/>
          </p:nvSpPr>
          <p:spPr>
            <a:xfrm>
              <a:off x="2925756" y="3203025"/>
              <a:ext cx="241987" cy="70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1A9D59F2-4566-384C-A363-0BFDB9858C46}"/>
                </a:ext>
              </a:extLst>
            </p:cNvPr>
            <p:cNvSpPr/>
            <p:nvPr/>
          </p:nvSpPr>
          <p:spPr>
            <a:xfrm>
              <a:off x="2925757" y="3104240"/>
              <a:ext cx="192094" cy="70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2DF2377C-6435-854C-9094-B06179BF3FC2}"/>
                </a:ext>
              </a:extLst>
            </p:cNvPr>
            <p:cNvSpPr/>
            <p:nvPr/>
          </p:nvSpPr>
          <p:spPr>
            <a:xfrm>
              <a:off x="2925757" y="3005815"/>
              <a:ext cx="160343" cy="701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a:extLst>
              <a:ext uri="{FF2B5EF4-FFF2-40B4-BE49-F238E27FC236}">
                <a16:creationId xmlns:a16="http://schemas.microsoft.com/office/drawing/2014/main" id="{70A96F7A-E60B-CC42-9A03-1B959F147AED}"/>
              </a:ext>
            </a:extLst>
          </p:cNvPr>
          <p:cNvGrpSpPr/>
          <p:nvPr/>
        </p:nvGrpSpPr>
        <p:grpSpPr>
          <a:xfrm>
            <a:off x="3461089" y="1724676"/>
            <a:ext cx="378021" cy="893857"/>
            <a:chOff x="3392854" y="2490979"/>
            <a:chExt cx="378021" cy="893857"/>
          </a:xfrm>
        </p:grpSpPr>
        <p:sp>
          <p:nvSpPr>
            <p:cNvPr id="25" name="正方形/長方形 24">
              <a:extLst>
                <a:ext uri="{FF2B5EF4-FFF2-40B4-BE49-F238E27FC236}">
                  <a16:creationId xmlns:a16="http://schemas.microsoft.com/office/drawing/2014/main" id="{ACBCEB99-B064-1645-8FE9-B78FA18164D6}"/>
                </a:ext>
              </a:extLst>
            </p:cNvPr>
            <p:cNvSpPr/>
            <p:nvPr/>
          </p:nvSpPr>
          <p:spPr>
            <a:xfrm>
              <a:off x="3392854" y="2490979"/>
              <a:ext cx="378021" cy="89385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F29CFAFD-F63B-7742-BB66-0C70A2159638}"/>
                </a:ext>
              </a:extLst>
            </p:cNvPr>
            <p:cNvSpPr/>
            <p:nvPr/>
          </p:nvSpPr>
          <p:spPr>
            <a:xfrm>
              <a:off x="3411887" y="3300994"/>
              <a:ext cx="328263" cy="70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BC1DD183-34DB-3745-A559-94C3F8123D91}"/>
                </a:ext>
              </a:extLst>
            </p:cNvPr>
            <p:cNvSpPr/>
            <p:nvPr/>
          </p:nvSpPr>
          <p:spPr>
            <a:xfrm>
              <a:off x="3411887" y="3203025"/>
              <a:ext cx="290163" cy="701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FC7B35E6-9D1A-DE4F-91A9-A609D472DDAF}"/>
                </a:ext>
              </a:extLst>
            </p:cNvPr>
            <p:cNvSpPr/>
            <p:nvPr/>
          </p:nvSpPr>
          <p:spPr>
            <a:xfrm>
              <a:off x="3411888" y="3104240"/>
              <a:ext cx="134587" cy="701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1489204-F438-D94E-B56A-096AA39BC555}"/>
                </a:ext>
              </a:extLst>
            </p:cNvPr>
            <p:cNvSpPr/>
            <p:nvPr/>
          </p:nvSpPr>
          <p:spPr>
            <a:xfrm>
              <a:off x="3411888" y="3005815"/>
              <a:ext cx="83787" cy="698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2471B660-4638-A748-B7D3-E511EB57F679}"/>
              </a:ext>
            </a:extLst>
          </p:cNvPr>
          <p:cNvSpPr txBox="1"/>
          <p:nvPr/>
        </p:nvSpPr>
        <p:spPr>
          <a:xfrm>
            <a:off x="2955796" y="1802272"/>
            <a:ext cx="458780" cy="369332"/>
          </a:xfrm>
          <a:prstGeom prst="rect">
            <a:avLst/>
          </a:prstGeom>
          <a:noFill/>
        </p:spPr>
        <p:txBody>
          <a:bodyPr wrap="none" rtlCol="0">
            <a:spAutoFit/>
          </a:bodyPr>
          <a:lstStyle/>
          <a:p>
            <a:r>
              <a:rPr kumimoji="1" lang="en-US" altLang="ja-JP" dirty="0">
                <a:solidFill>
                  <a:schemeClr val="bg1"/>
                </a:solidFill>
              </a:rPr>
              <a:t>T1</a:t>
            </a:r>
            <a:endParaRPr kumimoji="1" lang="ja-JP" altLang="en-US">
              <a:solidFill>
                <a:schemeClr val="bg1"/>
              </a:solidFill>
            </a:endParaRPr>
          </a:p>
        </p:txBody>
      </p:sp>
      <p:sp>
        <p:nvSpPr>
          <p:cNvPr id="37" name="テキスト ボックス 36">
            <a:extLst>
              <a:ext uri="{FF2B5EF4-FFF2-40B4-BE49-F238E27FC236}">
                <a16:creationId xmlns:a16="http://schemas.microsoft.com/office/drawing/2014/main" id="{FDD1B0BC-B926-7644-B205-88AE8EE26D5F}"/>
              </a:ext>
            </a:extLst>
          </p:cNvPr>
          <p:cNvSpPr txBox="1"/>
          <p:nvPr/>
        </p:nvSpPr>
        <p:spPr>
          <a:xfrm>
            <a:off x="3427841" y="1816171"/>
            <a:ext cx="458780" cy="369332"/>
          </a:xfrm>
          <a:prstGeom prst="rect">
            <a:avLst/>
          </a:prstGeom>
          <a:noFill/>
        </p:spPr>
        <p:txBody>
          <a:bodyPr wrap="none" rtlCol="0">
            <a:spAutoFit/>
          </a:bodyPr>
          <a:lstStyle/>
          <a:p>
            <a:r>
              <a:rPr kumimoji="1" lang="en-US" altLang="ja-JP" dirty="0">
                <a:solidFill>
                  <a:schemeClr val="bg1"/>
                </a:solidFill>
              </a:rPr>
              <a:t>T2</a:t>
            </a:r>
            <a:endParaRPr kumimoji="1" lang="ja-JP" altLang="en-US">
              <a:solidFill>
                <a:schemeClr val="bg1"/>
              </a:solidFill>
            </a:endParaRPr>
          </a:p>
        </p:txBody>
      </p:sp>
      <p:sp>
        <p:nvSpPr>
          <p:cNvPr id="38" name="テキスト ボックス 37">
            <a:extLst>
              <a:ext uri="{FF2B5EF4-FFF2-40B4-BE49-F238E27FC236}">
                <a16:creationId xmlns:a16="http://schemas.microsoft.com/office/drawing/2014/main" id="{303FBF19-9A46-5947-8533-D3616B220A47}"/>
              </a:ext>
            </a:extLst>
          </p:cNvPr>
          <p:cNvSpPr txBox="1"/>
          <p:nvPr/>
        </p:nvSpPr>
        <p:spPr>
          <a:xfrm>
            <a:off x="14520" y="4640976"/>
            <a:ext cx="6649230" cy="1200329"/>
          </a:xfrm>
          <a:prstGeom prst="rect">
            <a:avLst/>
          </a:prstGeom>
          <a:noFill/>
        </p:spPr>
        <p:txBody>
          <a:bodyPr wrap="square" rtlCol="0">
            <a:spAutoFit/>
          </a:bodyPr>
          <a:lstStyle/>
          <a:p>
            <a:r>
              <a:rPr kumimoji="1" lang="en-US" altLang="ja-JP" dirty="0"/>
              <a:t>Intel</a:t>
            </a:r>
            <a:r>
              <a:rPr kumimoji="1" lang="ja-JP" altLang="en-US"/>
              <a:t>製</a:t>
            </a:r>
            <a:r>
              <a:rPr kumimoji="1" lang="en-US" altLang="ja-JP" dirty="0"/>
              <a:t>CPU</a:t>
            </a:r>
            <a:r>
              <a:rPr kumimoji="1" lang="ja-JP" altLang="en-US"/>
              <a:t>は</a:t>
            </a:r>
            <a:r>
              <a:rPr kumimoji="1" lang="en-US" altLang="ja-JP" dirty="0"/>
              <a:t>1</a:t>
            </a:r>
            <a:r>
              <a:rPr kumimoji="1" lang="ja-JP" altLang="en-US"/>
              <a:t>コアで</a:t>
            </a:r>
            <a:r>
              <a:rPr kumimoji="1" lang="en-US" altLang="ja-JP" dirty="0"/>
              <a:t>2</a:t>
            </a:r>
            <a:r>
              <a:rPr kumimoji="1" lang="ja-JP" altLang="en-US"/>
              <a:t>スレッドをサポートしている</a:t>
            </a:r>
            <a:endParaRPr kumimoji="1" lang="en-US" altLang="ja-JP" dirty="0"/>
          </a:p>
          <a:p>
            <a:r>
              <a:rPr kumimoji="1" lang="en-US" altLang="ja-JP" dirty="0"/>
              <a:t>(Hyper Thread</a:t>
            </a:r>
            <a:r>
              <a:rPr kumimoji="1" lang="ja-JP" altLang="en-US"/>
              <a:t>機能→</a:t>
            </a:r>
            <a:r>
              <a:rPr kumimoji="1" lang="en-US" altLang="ja-JP" dirty="0"/>
              <a:t>1</a:t>
            </a:r>
            <a:r>
              <a:rPr kumimoji="1" lang="ja-JP" altLang="en-US"/>
              <a:t>コア</a:t>
            </a:r>
            <a:r>
              <a:rPr kumimoji="1" lang="en-US" altLang="ja-JP" dirty="0"/>
              <a:t>/2</a:t>
            </a:r>
            <a:r>
              <a:rPr kumimoji="1" lang="ja-JP" altLang="en-US"/>
              <a:t>スレッドならば</a:t>
            </a:r>
            <a:r>
              <a:rPr kumimoji="1" lang="en-US" altLang="ja-JP" dirty="0"/>
              <a:t>OS</a:t>
            </a:r>
            <a:r>
              <a:rPr kumimoji="1" lang="ja-JP" altLang="en-US"/>
              <a:t>側視点でコアが</a:t>
            </a:r>
            <a:r>
              <a:rPr kumimoji="1" lang="en-US" altLang="ja-JP" dirty="0"/>
              <a:t>2</a:t>
            </a:r>
            <a:r>
              <a:rPr lang="ja-JP" altLang="en-US"/>
              <a:t>倍に増える</a:t>
            </a:r>
            <a:r>
              <a:rPr kumimoji="1" lang="en-US" altLang="ja-JP" dirty="0"/>
              <a:t>)</a:t>
            </a:r>
            <a:r>
              <a:rPr kumimoji="1" lang="ja-JP" altLang="en-US"/>
              <a:t>。サーバー向けの</a:t>
            </a:r>
            <a:r>
              <a:rPr kumimoji="1" lang="en-US" altLang="ja-JP" dirty="0"/>
              <a:t>Xeon</a:t>
            </a:r>
            <a:r>
              <a:rPr kumimoji="1" lang="ja-JP" altLang="en-US"/>
              <a:t>などは</a:t>
            </a:r>
            <a:r>
              <a:rPr lang="en-US" altLang="ja-JP" dirty="0"/>
              <a:t>1</a:t>
            </a:r>
            <a:r>
              <a:rPr lang="ja-JP" altLang="en-US"/>
              <a:t>コア当たり</a:t>
            </a:r>
            <a:r>
              <a:rPr kumimoji="1" lang="en-US" altLang="ja-JP" dirty="0"/>
              <a:t>4</a:t>
            </a:r>
            <a:r>
              <a:rPr kumimoji="1" lang="ja-JP" altLang="en-US"/>
              <a:t>スレッドだったりする。</a:t>
            </a:r>
          </a:p>
        </p:txBody>
      </p:sp>
      <p:pic>
        <p:nvPicPr>
          <p:cNvPr id="39" name="図 38">
            <a:extLst>
              <a:ext uri="{FF2B5EF4-FFF2-40B4-BE49-F238E27FC236}">
                <a16:creationId xmlns:a16="http://schemas.microsoft.com/office/drawing/2014/main" id="{1BE63341-4F6C-E44A-A253-87DB2C10FC2C}"/>
              </a:ext>
            </a:extLst>
          </p:cNvPr>
          <p:cNvPicPr>
            <a:picLocks noChangeAspect="1"/>
          </p:cNvPicPr>
          <p:nvPr/>
        </p:nvPicPr>
        <p:blipFill>
          <a:blip r:embed="rId2"/>
          <a:stretch>
            <a:fillRect/>
          </a:stretch>
        </p:blipFill>
        <p:spPr>
          <a:xfrm>
            <a:off x="6549915" y="0"/>
            <a:ext cx="5607115" cy="6858000"/>
          </a:xfrm>
          <a:prstGeom prst="rect">
            <a:avLst/>
          </a:prstGeom>
        </p:spPr>
      </p:pic>
      <p:sp>
        <p:nvSpPr>
          <p:cNvPr id="4" name="テキスト ボックス 3">
            <a:extLst>
              <a:ext uri="{FF2B5EF4-FFF2-40B4-BE49-F238E27FC236}">
                <a16:creationId xmlns:a16="http://schemas.microsoft.com/office/drawing/2014/main" id="{1FEB1196-6B9D-0240-9E99-A93BC316355A}"/>
              </a:ext>
            </a:extLst>
          </p:cNvPr>
          <p:cNvSpPr txBox="1"/>
          <p:nvPr/>
        </p:nvSpPr>
        <p:spPr>
          <a:xfrm>
            <a:off x="134911" y="194872"/>
            <a:ext cx="9360782" cy="830997"/>
          </a:xfrm>
          <a:prstGeom prst="rect">
            <a:avLst/>
          </a:prstGeom>
          <a:noFill/>
        </p:spPr>
        <p:txBody>
          <a:bodyPr wrap="square" rtlCol="0">
            <a:spAutoFit/>
          </a:bodyPr>
          <a:lstStyle/>
          <a:p>
            <a:r>
              <a:rPr lang="ja-JP" altLang="en-US" sz="2400"/>
              <a:t>ソケット・</a:t>
            </a:r>
            <a:r>
              <a:rPr lang="en-US" altLang="ja-JP" sz="2400" dirty="0"/>
              <a:t>CPU(</a:t>
            </a:r>
            <a:r>
              <a:rPr lang="ja-JP" altLang="en-US" sz="2400"/>
              <a:t>プロセッサ</a:t>
            </a:r>
            <a:r>
              <a:rPr lang="en-US" altLang="ja-JP" sz="2400" dirty="0"/>
              <a:t>)</a:t>
            </a:r>
            <a:r>
              <a:rPr lang="ja-JP" altLang="en-US" sz="2400"/>
              <a:t>・コア</a:t>
            </a:r>
            <a:endParaRPr lang="en-US" altLang="ja-JP" sz="2400" dirty="0"/>
          </a:p>
          <a:p>
            <a:r>
              <a:rPr lang="ja-JP" altLang="en-US" sz="2400"/>
              <a:t>・スレッド</a:t>
            </a:r>
            <a:r>
              <a:rPr lang="en-US" altLang="ja-JP" sz="2400" dirty="0"/>
              <a:t>(</a:t>
            </a:r>
            <a:r>
              <a:rPr lang="ja-JP" altLang="en-US" sz="2400"/>
              <a:t>論理プロセッサ</a:t>
            </a:r>
            <a:r>
              <a:rPr lang="en-US" altLang="ja-JP" sz="2400" dirty="0"/>
              <a:t>)</a:t>
            </a:r>
          </a:p>
        </p:txBody>
      </p:sp>
      <p:sp>
        <p:nvSpPr>
          <p:cNvPr id="40" name="テキスト ボックス 39">
            <a:extLst>
              <a:ext uri="{FF2B5EF4-FFF2-40B4-BE49-F238E27FC236}">
                <a16:creationId xmlns:a16="http://schemas.microsoft.com/office/drawing/2014/main" id="{F42FB159-11C6-2347-A374-09345B3D8D2F}"/>
              </a:ext>
            </a:extLst>
          </p:cNvPr>
          <p:cNvSpPr txBox="1"/>
          <p:nvPr/>
        </p:nvSpPr>
        <p:spPr>
          <a:xfrm>
            <a:off x="4211368" y="2737918"/>
            <a:ext cx="2234907" cy="369332"/>
          </a:xfrm>
          <a:prstGeom prst="rect">
            <a:avLst/>
          </a:prstGeom>
          <a:noFill/>
        </p:spPr>
        <p:txBody>
          <a:bodyPr wrap="none" rtlCol="0">
            <a:spAutoFit/>
          </a:bodyPr>
          <a:lstStyle/>
          <a:p>
            <a:r>
              <a:rPr kumimoji="1" lang="en-US" altLang="ja-JP" dirty="0"/>
              <a:t>1</a:t>
            </a:r>
            <a:r>
              <a:rPr kumimoji="1" lang="ja-JP" altLang="en-US"/>
              <a:t>コア</a:t>
            </a:r>
            <a:r>
              <a:rPr lang="en-US" altLang="ja-JP" dirty="0"/>
              <a:t>/1</a:t>
            </a:r>
            <a:r>
              <a:rPr lang="ja-JP" altLang="en-US"/>
              <a:t>スレッド</a:t>
            </a:r>
            <a:r>
              <a:rPr lang="en-US" altLang="ja-JP" dirty="0"/>
              <a:t>SP</a:t>
            </a:r>
            <a:endParaRPr kumimoji="1" lang="ja-JP" altLang="en-US"/>
          </a:p>
        </p:txBody>
      </p:sp>
      <p:sp>
        <p:nvSpPr>
          <p:cNvPr id="41" name="正方形/長方形 40">
            <a:extLst>
              <a:ext uri="{FF2B5EF4-FFF2-40B4-BE49-F238E27FC236}">
                <a16:creationId xmlns:a16="http://schemas.microsoft.com/office/drawing/2014/main" id="{9CF7CCD1-E021-0846-8210-6443EC7B9A01}"/>
              </a:ext>
            </a:extLst>
          </p:cNvPr>
          <p:cNvSpPr/>
          <p:nvPr/>
        </p:nvSpPr>
        <p:spPr>
          <a:xfrm>
            <a:off x="4548486" y="1657598"/>
            <a:ext cx="1005098" cy="100509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2" name="グループ化 41">
            <a:extLst>
              <a:ext uri="{FF2B5EF4-FFF2-40B4-BE49-F238E27FC236}">
                <a16:creationId xmlns:a16="http://schemas.microsoft.com/office/drawing/2014/main" id="{FBBBB93A-DC47-5E42-8BC6-8221CB4E7CA9}"/>
              </a:ext>
            </a:extLst>
          </p:cNvPr>
          <p:cNvGrpSpPr/>
          <p:nvPr/>
        </p:nvGrpSpPr>
        <p:grpSpPr>
          <a:xfrm>
            <a:off x="4623142" y="1724675"/>
            <a:ext cx="840232" cy="893857"/>
            <a:chOff x="2913183" y="2490979"/>
            <a:chExt cx="840232" cy="893857"/>
          </a:xfrm>
        </p:grpSpPr>
        <p:sp>
          <p:nvSpPr>
            <p:cNvPr id="43" name="正方形/長方形 42">
              <a:extLst>
                <a:ext uri="{FF2B5EF4-FFF2-40B4-BE49-F238E27FC236}">
                  <a16:creationId xmlns:a16="http://schemas.microsoft.com/office/drawing/2014/main" id="{806CA817-E2A7-7941-AAE3-534BD652F372}"/>
                </a:ext>
              </a:extLst>
            </p:cNvPr>
            <p:cNvSpPr/>
            <p:nvPr/>
          </p:nvSpPr>
          <p:spPr>
            <a:xfrm>
              <a:off x="2913183" y="2490979"/>
              <a:ext cx="840232" cy="89385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A60802EE-8671-AC44-A55D-0DAE4D89F714}"/>
                </a:ext>
              </a:extLst>
            </p:cNvPr>
            <p:cNvSpPr/>
            <p:nvPr/>
          </p:nvSpPr>
          <p:spPr>
            <a:xfrm>
              <a:off x="2925756" y="3300994"/>
              <a:ext cx="782362" cy="70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31592CD2-3BDE-A943-BD9A-9E91AE8F9315}"/>
                </a:ext>
              </a:extLst>
            </p:cNvPr>
            <p:cNvSpPr/>
            <p:nvPr/>
          </p:nvSpPr>
          <p:spPr>
            <a:xfrm>
              <a:off x="2925756" y="3203024"/>
              <a:ext cx="591895" cy="70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86F2C728-24DA-8348-B4FB-88E4CCD33FCA}"/>
                </a:ext>
              </a:extLst>
            </p:cNvPr>
            <p:cNvSpPr/>
            <p:nvPr/>
          </p:nvSpPr>
          <p:spPr>
            <a:xfrm>
              <a:off x="2925756" y="3104240"/>
              <a:ext cx="544269" cy="701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E6D4DD49-21FB-9A46-9D72-1A7DAAC8190B}"/>
                </a:ext>
              </a:extLst>
            </p:cNvPr>
            <p:cNvSpPr/>
            <p:nvPr/>
          </p:nvSpPr>
          <p:spPr>
            <a:xfrm>
              <a:off x="2925757" y="3005814"/>
              <a:ext cx="458780" cy="698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テキスト ボックス 53">
            <a:extLst>
              <a:ext uri="{FF2B5EF4-FFF2-40B4-BE49-F238E27FC236}">
                <a16:creationId xmlns:a16="http://schemas.microsoft.com/office/drawing/2014/main" id="{1E1BE58A-69B7-2B48-A5AB-7BCA389C85FE}"/>
              </a:ext>
            </a:extLst>
          </p:cNvPr>
          <p:cNvSpPr txBox="1"/>
          <p:nvPr/>
        </p:nvSpPr>
        <p:spPr>
          <a:xfrm>
            <a:off x="4597520" y="1802271"/>
            <a:ext cx="458780" cy="369332"/>
          </a:xfrm>
          <a:prstGeom prst="rect">
            <a:avLst/>
          </a:prstGeom>
          <a:noFill/>
        </p:spPr>
        <p:txBody>
          <a:bodyPr wrap="none" rtlCol="0">
            <a:spAutoFit/>
          </a:bodyPr>
          <a:lstStyle/>
          <a:p>
            <a:r>
              <a:rPr kumimoji="1" lang="en-US" altLang="ja-JP" dirty="0">
                <a:solidFill>
                  <a:schemeClr val="bg1"/>
                </a:solidFill>
              </a:rPr>
              <a:t>T1</a:t>
            </a:r>
            <a:endParaRPr kumimoji="1" lang="ja-JP" altLang="en-US">
              <a:solidFill>
                <a:schemeClr val="bg1"/>
              </a:solidFill>
            </a:endParaRPr>
          </a:p>
        </p:txBody>
      </p:sp>
      <p:sp>
        <p:nvSpPr>
          <p:cNvPr id="56" name="テキスト ボックス 55">
            <a:extLst>
              <a:ext uri="{FF2B5EF4-FFF2-40B4-BE49-F238E27FC236}">
                <a16:creationId xmlns:a16="http://schemas.microsoft.com/office/drawing/2014/main" id="{CC5D96E7-D5E9-9D47-8FDE-F88741995B2F}"/>
              </a:ext>
            </a:extLst>
          </p:cNvPr>
          <p:cNvSpPr txBox="1"/>
          <p:nvPr/>
        </p:nvSpPr>
        <p:spPr>
          <a:xfrm>
            <a:off x="2077304" y="2739104"/>
            <a:ext cx="2234907" cy="369332"/>
          </a:xfrm>
          <a:prstGeom prst="rect">
            <a:avLst/>
          </a:prstGeom>
          <a:noFill/>
        </p:spPr>
        <p:txBody>
          <a:bodyPr wrap="none" rtlCol="0">
            <a:spAutoFit/>
          </a:bodyPr>
          <a:lstStyle/>
          <a:p>
            <a:r>
              <a:rPr kumimoji="1" lang="en-US" altLang="ja-JP" dirty="0"/>
              <a:t>1</a:t>
            </a:r>
            <a:r>
              <a:rPr kumimoji="1" lang="ja-JP" altLang="en-US"/>
              <a:t>コア</a:t>
            </a:r>
            <a:r>
              <a:rPr lang="en-US" altLang="ja-JP" dirty="0"/>
              <a:t>/2</a:t>
            </a:r>
            <a:r>
              <a:rPr lang="ja-JP" altLang="en-US"/>
              <a:t>スレッド</a:t>
            </a:r>
            <a:r>
              <a:rPr lang="en-US" altLang="ja-JP" dirty="0"/>
              <a:t>SP</a:t>
            </a:r>
            <a:endParaRPr kumimoji="1" lang="ja-JP" altLang="en-US"/>
          </a:p>
        </p:txBody>
      </p:sp>
      <p:pic>
        <p:nvPicPr>
          <p:cNvPr id="57" name="図 56">
            <a:extLst>
              <a:ext uri="{FF2B5EF4-FFF2-40B4-BE49-F238E27FC236}">
                <a16:creationId xmlns:a16="http://schemas.microsoft.com/office/drawing/2014/main" id="{105E4B0A-940F-F84D-B8B1-8E7C5D1FC467}"/>
              </a:ext>
            </a:extLst>
          </p:cNvPr>
          <p:cNvPicPr>
            <a:picLocks noChangeAspect="1"/>
          </p:cNvPicPr>
          <p:nvPr/>
        </p:nvPicPr>
        <p:blipFill>
          <a:blip r:embed="rId3"/>
          <a:stretch>
            <a:fillRect/>
          </a:stretch>
        </p:blipFill>
        <p:spPr>
          <a:xfrm>
            <a:off x="4573442" y="3046232"/>
            <a:ext cx="1960284" cy="1467495"/>
          </a:xfrm>
          <a:prstGeom prst="rect">
            <a:avLst/>
          </a:prstGeom>
        </p:spPr>
      </p:pic>
      <p:pic>
        <p:nvPicPr>
          <p:cNvPr id="58" name="図 57">
            <a:extLst>
              <a:ext uri="{FF2B5EF4-FFF2-40B4-BE49-F238E27FC236}">
                <a16:creationId xmlns:a16="http://schemas.microsoft.com/office/drawing/2014/main" id="{802ACFD8-EBB9-A748-B2C9-B12457EC8A0D}"/>
              </a:ext>
            </a:extLst>
          </p:cNvPr>
          <p:cNvPicPr>
            <a:picLocks noChangeAspect="1"/>
          </p:cNvPicPr>
          <p:nvPr/>
        </p:nvPicPr>
        <p:blipFill>
          <a:blip r:embed="rId4"/>
          <a:stretch>
            <a:fillRect/>
          </a:stretch>
        </p:blipFill>
        <p:spPr>
          <a:xfrm>
            <a:off x="2714616" y="3041919"/>
            <a:ext cx="1923656" cy="1467495"/>
          </a:xfrm>
          <a:prstGeom prst="rect">
            <a:avLst/>
          </a:prstGeom>
        </p:spPr>
      </p:pic>
      <p:sp>
        <p:nvSpPr>
          <p:cNvPr id="48" name="テキスト ボックス 47">
            <a:extLst>
              <a:ext uri="{FF2B5EF4-FFF2-40B4-BE49-F238E27FC236}">
                <a16:creationId xmlns:a16="http://schemas.microsoft.com/office/drawing/2014/main" id="{FB1FFA51-CDA1-7240-A444-E4AFFD43BBE7}"/>
              </a:ext>
            </a:extLst>
          </p:cNvPr>
          <p:cNvSpPr txBox="1"/>
          <p:nvPr/>
        </p:nvSpPr>
        <p:spPr>
          <a:xfrm>
            <a:off x="14520" y="5885955"/>
            <a:ext cx="6649230" cy="923330"/>
          </a:xfrm>
          <a:prstGeom prst="rect">
            <a:avLst/>
          </a:prstGeom>
          <a:noFill/>
        </p:spPr>
        <p:txBody>
          <a:bodyPr wrap="square" rtlCol="0">
            <a:spAutoFit/>
          </a:bodyPr>
          <a:lstStyle/>
          <a:p>
            <a:r>
              <a:rPr kumimoji="1" lang="en-US" altLang="ja-JP" dirty="0"/>
              <a:t>1</a:t>
            </a:r>
            <a:r>
              <a:rPr kumimoji="1" lang="ja-JP" altLang="en-US"/>
              <a:t>コアで</a:t>
            </a:r>
            <a:r>
              <a:rPr kumimoji="1" lang="en-US" altLang="ja-JP" dirty="0"/>
              <a:t>1</a:t>
            </a:r>
            <a:r>
              <a:rPr kumimoji="1" lang="ja-JP" altLang="en-US"/>
              <a:t>プロセスを担当するのが基本。処理対象の</a:t>
            </a:r>
            <a:r>
              <a:rPr kumimoji="1" lang="en-US" altLang="ja-JP" dirty="0"/>
              <a:t>1</a:t>
            </a:r>
            <a:r>
              <a:rPr kumimoji="1" lang="ja-JP" altLang="en-US"/>
              <a:t>プロセス内に複数スレッドがあれば、</a:t>
            </a:r>
            <a:r>
              <a:rPr kumimoji="1" lang="en-US" altLang="ja-JP" dirty="0"/>
              <a:t>1</a:t>
            </a:r>
            <a:r>
              <a:rPr kumimoji="1" lang="ja-JP" altLang="en-US"/>
              <a:t>コアが短い間隔でディスパッチしながら夫々のスレッドを処理する。</a:t>
            </a:r>
          </a:p>
        </p:txBody>
      </p:sp>
    </p:spTree>
    <p:extLst>
      <p:ext uri="{BB962C8B-B14F-4D97-AF65-F5344CB8AC3E}">
        <p14:creationId xmlns:p14="http://schemas.microsoft.com/office/powerpoint/2010/main" val="35504266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2817E154-C534-1F4F-9666-EBA5E6BB7409}"/>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68CC380A-BD20-8D42-97E9-CBA077A4F75B}"/>
              </a:ext>
            </a:extLst>
          </p:cNvPr>
          <p:cNvSpPr>
            <a:spLocks noGrp="1"/>
          </p:cNvSpPr>
          <p:nvPr>
            <p:ph type="sldNum" sz="quarter" idx="12"/>
          </p:nvPr>
        </p:nvSpPr>
        <p:spPr/>
        <p:txBody>
          <a:bodyPr/>
          <a:lstStyle/>
          <a:p>
            <a:fld id="{7987AE00-6EE0-7E4E-AB7E-D50299276F4C}" type="slidenum">
              <a:rPr kumimoji="1" lang="ja-JP" altLang="en-US" smtClean="0"/>
              <a:t>30</a:t>
            </a:fld>
            <a:endParaRPr kumimoji="1" lang="ja-JP" altLang="en-US"/>
          </a:p>
        </p:txBody>
      </p:sp>
      <p:sp>
        <p:nvSpPr>
          <p:cNvPr id="4" name="テキスト ボックス 3">
            <a:extLst>
              <a:ext uri="{FF2B5EF4-FFF2-40B4-BE49-F238E27FC236}">
                <a16:creationId xmlns:a16="http://schemas.microsoft.com/office/drawing/2014/main" id="{D8D4F48C-9927-FC47-B8C9-FB39DB181F31}"/>
              </a:ext>
            </a:extLst>
          </p:cNvPr>
          <p:cNvSpPr txBox="1"/>
          <p:nvPr/>
        </p:nvSpPr>
        <p:spPr>
          <a:xfrm>
            <a:off x="134911" y="194872"/>
            <a:ext cx="1633928" cy="461665"/>
          </a:xfrm>
          <a:prstGeom prst="rect">
            <a:avLst/>
          </a:prstGeom>
          <a:noFill/>
        </p:spPr>
        <p:txBody>
          <a:bodyPr wrap="square" rtlCol="0">
            <a:spAutoFit/>
          </a:bodyPr>
          <a:lstStyle/>
          <a:p>
            <a:r>
              <a:rPr lang="ja-JP" altLang="en-US" sz="2400"/>
              <a:t>基礎知識</a:t>
            </a:r>
            <a:endParaRPr kumimoji="1" lang="ja-JP" altLang="en-US" sz="2400"/>
          </a:p>
        </p:txBody>
      </p:sp>
      <p:pic>
        <p:nvPicPr>
          <p:cNvPr id="5" name="図 4">
            <a:extLst>
              <a:ext uri="{FF2B5EF4-FFF2-40B4-BE49-F238E27FC236}">
                <a16:creationId xmlns:a16="http://schemas.microsoft.com/office/drawing/2014/main" id="{1EB44000-1B5F-994D-86F4-4F2578776693}"/>
              </a:ext>
            </a:extLst>
          </p:cNvPr>
          <p:cNvPicPr>
            <a:picLocks noChangeAspect="1"/>
          </p:cNvPicPr>
          <p:nvPr/>
        </p:nvPicPr>
        <p:blipFill>
          <a:blip r:embed="rId2"/>
          <a:stretch>
            <a:fillRect/>
          </a:stretch>
        </p:blipFill>
        <p:spPr>
          <a:xfrm>
            <a:off x="946150" y="1568450"/>
            <a:ext cx="10299700" cy="3721100"/>
          </a:xfrm>
          <a:prstGeom prst="rect">
            <a:avLst/>
          </a:prstGeom>
        </p:spPr>
      </p:pic>
    </p:spTree>
    <p:extLst>
      <p:ext uri="{BB962C8B-B14F-4D97-AF65-F5344CB8AC3E}">
        <p14:creationId xmlns:p14="http://schemas.microsoft.com/office/powerpoint/2010/main" val="584185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F13C33D5-F45C-3149-818B-DBC2747E008B}"/>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E30D6532-EF01-404A-8113-E54DF2C6BBBF}"/>
              </a:ext>
            </a:extLst>
          </p:cNvPr>
          <p:cNvSpPr>
            <a:spLocks noGrp="1"/>
          </p:cNvSpPr>
          <p:nvPr>
            <p:ph type="sldNum" sz="quarter" idx="12"/>
          </p:nvPr>
        </p:nvSpPr>
        <p:spPr/>
        <p:txBody>
          <a:bodyPr/>
          <a:lstStyle/>
          <a:p>
            <a:fld id="{7987AE00-6EE0-7E4E-AB7E-D50299276F4C}" type="slidenum">
              <a:rPr kumimoji="1" lang="ja-JP" altLang="en-US" smtClean="0"/>
              <a:t>31</a:t>
            </a:fld>
            <a:endParaRPr kumimoji="1" lang="ja-JP" altLang="en-US"/>
          </a:p>
        </p:txBody>
      </p:sp>
      <p:sp>
        <p:nvSpPr>
          <p:cNvPr id="4" name="テキスト ボックス 3">
            <a:extLst>
              <a:ext uri="{FF2B5EF4-FFF2-40B4-BE49-F238E27FC236}">
                <a16:creationId xmlns:a16="http://schemas.microsoft.com/office/drawing/2014/main" id="{B6B64B37-2ED5-454A-8084-4E779FEA148F}"/>
              </a:ext>
            </a:extLst>
          </p:cNvPr>
          <p:cNvSpPr txBox="1"/>
          <p:nvPr/>
        </p:nvSpPr>
        <p:spPr>
          <a:xfrm>
            <a:off x="134911" y="194872"/>
            <a:ext cx="1633928" cy="461665"/>
          </a:xfrm>
          <a:prstGeom prst="rect">
            <a:avLst/>
          </a:prstGeom>
          <a:noFill/>
        </p:spPr>
        <p:txBody>
          <a:bodyPr wrap="square" rtlCol="0">
            <a:spAutoFit/>
          </a:bodyPr>
          <a:lstStyle/>
          <a:p>
            <a:r>
              <a:rPr lang="ja-JP" altLang="en-US" sz="2400"/>
              <a:t>基礎知識</a:t>
            </a:r>
            <a:endParaRPr kumimoji="1" lang="ja-JP" altLang="en-US" sz="2400"/>
          </a:p>
        </p:txBody>
      </p:sp>
      <p:pic>
        <p:nvPicPr>
          <p:cNvPr id="5" name="図 4">
            <a:extLst>
              <a:ext uri="{FF2B5EF4-FFF2-40B4-BE49-F238E27FC236}">
                <a16:creationId xmlns:a16="http://schemas.microsoft.com/office/drawing/2014/main" id="{91AED9EE-D7B9-F045-805A-6C331CBD542D}"/>
              </a:ext>
            </a:extLst>
          </p:cNvPr>
          <p:cNvPicPr>
            <a:picLocks noChangeAspect="1"/>
          </p:cNvPicPr>
          <p:nvPr/>
        </p:nvPicPr>
        <p:blipFill>
          <a:blip r:embed="rId3"/>
          <a:stretch>
            <a:fillRect/>
          </a:stretch>
        </p:blipFill>
        <p:spPr>
          <a:xfrm>
            <a:off x="958850" y="1085850"/>
            <a:ext cx="10274300" cy="4686300"/>
          </a:xfrm>
          <a:prstGeom prst="rect">
            <a:avLst/>
          </a:prstGeom>
        </p:spPr>
      </p:pic>
    </p:spTree>
    <p:extLst>
      <p:ext uri="{BB962C8B-B14F-4D97-AF65-F5344CB8AC3E}">
        <p14:creationId xmlns:p14="http://schemas.microsoft.com/office/powerpoint/2010/main" val="1709607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正方形/長方形 178">
            <a:extLst>
              <a:ext uri="{FF2B5EF4-FFF2-40B4-BE49-F238E27FC236}">
                <a16:creationId xmlns:a16="http://schemas.microsoft.com/office/drawing/2014/main" id="{0D0841E7-2081-EB4A-A33D-E8C7538E731B}"/>
              </a:ext>
            </a:extLst>
          </p:cNvPr>
          <p:cNvSpPr/>
          <p:nvPr/>
        </p:nvSpPr>
        <p:spPr>
          <a:xfrm>
            <a:off x="193087" y="1092102"/>
            <a:ext cx="2929145" cy="22649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フッター プレースホルダー 1">
            <a:extLst>
              <a:ext uri="{FF2B5EF4-FFF2-40B4-BE49-F238E27FC236}">
                <a16:creationId xmlns:a16="http://schemas.microsoft.com/office/drawing/2014/main" id="{1C081B54-704B-1C4F-9AC1-1F3AEAEF0E9C}"/>
              </a:ext>
            </a:extLst>
          </p:cNvPr>
          <p:cNvSpPr>
            <a:spLocks noGrp="1"/>
          </p:cNvSpPr>
          <p:nvPr>
            <p:ph type="ftr" sz="quarter" idx="11"/>
          </p:nvPr>
        </p:nvSpPr>
        <p:spPr>
          <a:xfrm>
            <a:off x="4038600" y="6462366"/>
            <a:ext cx="4114800" cy="365125"/>
          </a:xfrm>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9D486183-E042-E640-B493-03FCE8C6E1EF}"/>
              </a:ext>
            </a:extLst>
          </p:cNvPr>
          <p:cNvSpPr>
            <a:spLocks noGrp="1"/>
          </p:cNvSpPr>
          <p:nvPr>
            <p:ph type="sldNum" sz="quarter" idx="12"/>
          </p:nvPr>
        </p:nvSpPr>
        <p:spPr>
          <a:xfrm>
            <a:off x="8610600" y="6462366"/>
            <a:ext cx="2743200" cy="365125"/>
          </a:xfrm>
        </p:spPr>
        <p:txBody>
          <a:bodyPr/>
          <a:lstStyle/>
          <a:p>
            <a:fld id="{7987AE00-6EE0-7E4E-AB7E-D50299276F4C}" type="slidenum">
              <a:rPr kumimoji="1" lang="ja-JP" altLang="en-US" smtClean="0"/>
              <a:t>4</a:t>
            </a:fld>
            <a:endParaRPr kumimoji="1" lang="ja-JP" altLang="en-US"/>
          </a:p>
        </p:txBody>
      </p:sp>
      <p:sp>
        <p:nvSpPr>
          <p:cNvPr id="5" name="角丸四角形 4">
            <a:extLst>
              <a:ext uri="{FF2B5EF4-FFF2-40B4-BE49-F238E27FC236}">
                <a16:creationId xmlns:a16="http://schemas.microsoft.com/office/drawing/2014/main" id="{33B3CDB7-1683-914F-931A-9CF6320D52CC}"/>
              </a:ext>
            </a:extLst>
          </p:cNvPr>
          <p:cNvSpPr/>
          <p:nvPr/>
        </p:nvSpPr>
        <p:spPr>
          <a:xfrm>
            <a:off x="3733849" y="1092102"/>
            <a:ext cx="2150119" cy="1647204"/>
          </a:xfrm>
          <a:prstGeom prst="roundRect">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a:extLst>
              <a:ext uri="{FF2B5EF4-FFF2-40B4-BE49-F238E27FC236}">
                <a16:creationId xmlns:a16="http://schemas.microsoft.com/office/drawing/2014/main" id="{DE5713D2-C862-C849-A136-D20ECE3157CD}"/>
              </a:ext>
            </a:extLst>
          </p:cNvPr>
          <p:cNvSpPr/>
          <p:nvPr/>
        </p:nvSpPr>
        <p:spPr>
          <a:xfrm>
            <a:off x="3978440" y="1478868"/>
            <a:ext cx="1635998" cy="1152036"/>
          </a:xfrm>
          <a:prstGeom prst="roundRect">
            <a:avLst/>
          </a:prstGeom>
          <a:solidFill>
            <a:schemeClr val="accent6">
              <a:alpha val="3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4467B030-0A13-6B45-BFB8-7E24A24D3F5B}"/>
              </a:ext>
            </a:extLst>
          </p:cNvPr>
          <p:cNvSpPr/>
          <p:nvPr/>
        </p:nvSpPr>
        <p:spPr>
          <a:xfrm>
            <a:off x="4261257" y="1833060"/>
            <a:ext cx="1110636" cy="645975"/>
          </a:xfrm>
          <a:prstGeom prst="roundRect">
            <a:avLst/>
          </a:prstGeom>
          <a:solidFill>
            <a:schemeClr val="accent1">
              <a:alpha val="3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134AF938-FE98-FC47-B8ED-056E68EEBAEC}"/>
              </a:ext>
            </a:extLst>
          </p:cNvPr>
          <p:cNvSpPr txBox="1"/>
          <p:nvPr/>
        </p:nvSpPr>
        <p:spPr>
          <a:xfrm>
            <a:off x="3882567" y="1500996"/>
            <a:ext cx="1846980" cy="369332"/>
          </a:xfrm>
          <a:prstGeom prst="rect">
            <a:avLst/>
          </a:prstGeom>
          <a:noFill/>
        </p:spPr>
        <p:txBody>
          <a:bodyPr wrap="square" rtlCol="0">
            <a:spAutoFit/>
          </a:bodyPr>
          <a:lstStyle/>
          <a:p>
            <a:r>
              <a:rPr kumimoji="1" lang="en-US" altLang="ja-JP" dirty="0"/>
              <a:t>Thread Support</a:t>
            </a:r>
            <a:endParaRPr kumimoji="1" lang="ja-JP" altLang="en-US"/>
          </a:p>
        </p:txBody>
      </p:sp>
      <p:sp>
        <p:nvSpPr>
          <p:cNvPr id="16" name="正方形/長方形 15">
            <a:extLst>
              <a:ext uri="{FF2B5EF4-FFF2-40B4-BE49-F238E27FC236}">
                <a16:creationId xmlns:a16="http://schemas.microsoft.com/office/drawing/2014/main" id="{B4FF824E-A2E8-D04A-BA10-5FEAF0E763C3}"/>
              </a:ext>
            </a:extLst>
          </p:cNvPr>
          <p:cNvSpPr/>
          <p:nvPr/>
        </p:nvSpPr>
        <p:spPr>
          <a:xfrm>
            <a:off x="4590223" y="1933297"/>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T1</a:t>
            </a:r>
            <a:endParaRPr kumimoji="1" lang="ja-JP" altLang="en-US"/>
          </a:p>
        </p:txBody>
      </p:sp>
      <p:sp>
        <p:nvSpPr>
          <p:cNvPr id="23" name="テキスト ボックス 22">
            <a:extLst>
              <a:ext uri="{FF2B5EF4-FFF2-40B4-BE49-F238E27FC236}">
                <a16:creationId xmlns:a16="http://schemas.microsoft.com/office/drawing/2014/main" id="{595786B9-45CA-194B-8CCB-09E079C02C5B}"/>
              </a:ext>
            </a:extLst>
          </p:cNvPr>
          <p:cNvSpPr txBox="1"/>
          <p:nvPr/>
        </p:nvSpPr>
        <p:spPr>
          <a:xfrm>
            <a:off x="4189542" y="1115493"/>
            <a:ext cx="1233030" cy="369332"/>
          </a:xfrm>
          <a:prstGeom prst="rect">
            <a:avLst/>
          </a:prstGeom>
          <a:noFill/>
        </p:spPr>
        <p:txBody>
          <a:bodyPr wrap="square" rtlCol="0">
            <a:spAutoFit/>
          </a:bodyPr>
          <a:lstStyle/>
          <a:p>
            <a:r>
              <a:rPr kumimoji="1" lang="en-US" altLang="ja-JP" dirty="0"/>
              <a:t>First Core</a:t>
            </a:r>
            <a:endParaRPr kumimoji="1" lang="ja-JP" altLang="en-US"/>
          </a:p>
        </p:txBody>
      </p:sp>
      <p:sp>
        <p:nvSpPr>
          <p:cNvPr id="24" name="テキスト ボックス 23">
            <a:extLst>
              <a:ext uri="{FF2B5EF4-FFF2-40B4-BE49-F238E27FC236}">
                <a16:creationId xmlns:a16="http://schemas.microsoft.com/office/drawing/2014/main" id="{7D15C12F-8214-D543-AACA-B3AE9DE34265}"/>
              </a:ext>
            </a:extLst>
          </p:cNvPr>
          <p:cNvSpPr txBox="1"/>
          <p:nvPr/>
        </p:nvSpPr>
        <p:spPr>
          <a:xfrm>
            <a:off x="4464457" y="754911"/>
            <a:ext cx="663964" cy="369332"/>
          </a:xfrm>
          <a:prstGeom prst="rect">
            <a:avLst/>
          </a:prstGeom>
          <a:noFill/>
        </p:spPr>
        <p:txBody>
          <a:bodyPr wrap="square" rtlCol="0">
            <a:spAutoFit/>
          </a:bodyPr>
          <a:lstStyle/>
          <a:p>
            <a:r>
              <a:rPr kumimoji="1" lang="en-US" altLang="ja-JP" dirty="0"/>
              <a:t>CPU</a:t>
            </a:r>
            <a:endParaRPr kumimoji="1" lang="ja-JP" altLang="en-US"/>
          </a:p>
        </p:txBody>
      </p:sp>
      <p:sp>
        <p:nvSpPr>
          <p:cNvPr id="38" name="正方形/長方形 37">
            <a:extLst>
              <a:ext uri="{FF2B5EF4-FFF2-40B4-BE49-F238E27FC236}">
                <a16:creationId xmlns:a16="http://schemas.microsoft.com/office/drawing/2014/main" id="{3E1A2E76-DE33-594F-8DC4-7E675D8A90B4}"/>
              </a:ext>
            </a:extLst>
          </p:cNvPr>
          <p:cNvSpPr/>
          <p:nvPr/>
        </p:nvSpPr>
        <p:spPr>
          <a:xfrm>
            <a:off x="2562330" y="173173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T1</a:t>
            </a:r>
            <a:endParaRPr kumimoji="1" lang="ja-JP" altLang="en-US" sz="1200">
              <a:solidFill>
                <a:schemeClr val="tx1"/>
              </a:solidFill>
            </a:endParaRPr>
          </a:p>
        </p:txBody>
      </p:sp>
      <p:sp>
        <p:nvSpPr>
          <p:cNvPr id="39" name="正方形/長方形 38">
            <a:extLst>
              <a:ext uri="{FF2B5EF4-FFF2-40B4-BE49-F238E27FC236}">
                <a16:creationId xmlns:a16="http://schemas.microsoft.com/office/drawing/2014/main" id="{1975F813-6A2E-0144-B064-B0161B3B316C}"/>
              </a:ext>
            </a:extLst>
          </p:cNvPr>
          <p:cNvSpPr/>
          <p:nvPr/>
        </p:nvSpPr>
        <p:spPr>
          <a:xfrm>
            <a:off x="2059329" y="173173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T2</a:t>
            </a:r>
            <a:endParaRPr kumimoji="1" lang="ja-JP" altLang="en-US" sz="1200">
              <a:solidFill>
                <a:schemeClr val="tx1"/>
              </a:solidFill>
            </a:endParaRPr>
          </a:p>
        </p:txBody>
      </p:sp>
      <p:sp>
        <p:nvSpPr>
          <p:cNvPr id="40" name="正方形/長方形 39">
            <a:extLst>
              <a:ext uri="{FF2B5EF4-FFF2-40B4-BE49-F238E27FC236}">
                <a16:creationId xmlns:a16="http://schemas.microsoft.com/office/drawing/2014/main" id="{BCB862BB-D8E0-8443-9E69-C0C12AF1985B}"/>
              </a:ext>
            </a:extLst>
          </p:cNvPr>
          <p:cNvSpPr/>
          <p:nvPr/>
        </p:nvSpPr>
        <p:spPr>
          <a:xfrm>
            <a:off x="1547716" y="173173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T3</a:t>
            </a:r>
            <a:endParaRPr kumimoji="1" lang="ja-JP" altLang="en-US" sz="1200">
              <a:solidFill>
                <a:schemeClr val="tx1"/>
              </a:solidFill>
            </a:endParaRPr>
          </a:p>
        </p:txBody>
      </p:sp>
      <p:sp>
        <p:nvSpPr>
          <p:cNvPr id="41" name="テキスト ボックス 40">
            <a:extLst>
              <a:ext uri="{FF2B5EF4-FFF2-40B4-BE49-F238E27FC236}">
                <a16:creationId xmlns:a16="http://schemas.microsoft.com/office/drawing/2014/main" id="{BC4AC508-FC57-2C4E-A82C-4661C31CDA6B}"/>
              </a:ext>
            </a:extLst>
          </p:cNvPr>
          <p:cNvSpPr txBox="1"/>
          <p:nvPr/>
        </p:nvSpPr>
        <p:spPr>
          <a:xfrm>
            <a:off x="442481" y="1295589"/>
            <a:ext cx="2652066" cy="369332"/>
          </a:xfrm>
          <a:prstGeom prst="rect">
            <a:avLst/>
          </a:prstGeom>
          <a:noFill/>
        </p:spPr>
        <p:txBody>
          <a:bodyPr wrap="square" rtlCol="0">
            <a:spAutoFit/>
          </a:bodyPr>
          <a:lstStyle/>
          <a:p>
            <a:r>
              <a:rPr kumimoji="1" lang="en-US" altLang="ja-JP" dirty="0"/>
              <a:t>Dispatch Serial Queue</a:t>
            </a:r>
            <a:endParaRPr kumimoji="1" lang="ja-JP" altLang="en-US"/>
          </a:p>
        </p:txBody>
      </p:sp>
      <p:sp>
        <p:nvSpPr>
          <p:cNvPr id="43" name="正方形/長方形 42">
            <a:extLst>
              <a:ext uri="{FF2B5EF4-FFF2-40B4-BE49-F238E27FC236}">
                <a16:creationId xmlns:a16="http://schemas.microsoft.com/office/drawing/2014/main" id="{E12D93CB-48BF-7F44-A49E-FF177B72C122}"/>
              </a:ext>
            </a:extLst>
          </p:cNvPr>
          <p:cNvSpPr/>
          <p:nvPr/>
        </p:nvSpPr>
        <p:spPr>
          <a:xfrm>
            <a:off x="1036104" y="173173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T4</a:t>
            </a:r>
            <a:endParaRPr kumimoji="1" lang="ja-JP" altLang="en-US" sz="1200">
              <a:solidFill>
                <a:schemeClr val="tx1"/>
              </a:solidFill>
            </a:endParaRPr>
          </a:p>
        </p:txBody>
      </p:sp>
      <p:sp>
        <p:nvSpPr>
          <p:cNvPr id="56" name="正方形/長方形 55">
            <a:extLst>
              <a:ext uri="{FF2B5EF4-FFF2-40B4-BE49-F238E27FC236}">
                <a16:creationId xmlns:a16="http://schemas.microsoft.com/office/drawing/2014/main" id="{A99447A5-B878-1044-92AB-DA7D686611F4}"/>
              </a:ext>
            </a:extLst>
          </p:cNvPr>
          <p:cNvSpPr/>
          <p:nvPr/>
        </p:nvSpPr>
        <p:spPr>
          <a:xfrm>
            <a:off x="524492" y="173173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T5</a:t>
            </a:r>
            <a:endParaRPr kumimoji="1" lang="ja-JP" altLang="en-US" sz="1200">
              <a:solidFill>
                <a:schemeClr val="tx1"/>
              </a:solidFill>
            </a:endParaRPr>
          </a:p>
        </p:txBody>
      </p:sp>
      <p:cxnSp>
        <p:nvCxnSpPr>
          <p:cNvPr id="59" name="直線矢印コネクタ 58">
            <a:extLst>
              <a:ext uri="{FF2B5EF4-FFF2-40B4-BE49-F238E27FC236}">
                <a16:creationId xmlns:a16="http://schemas.microsoft.com/office/drawing/2014/main" id="{E12983F9-8E4F-5049-A4F3-5DD70C21FCDD}"/>
              </a:ext>
            </a:extLst>
          </p:cNvPr>
          <p:cNvCxnSpPr>
            <a:cxnSpLocks/>
            <a:stCxn id="38" idx="3"/>
            <a:endCxn id="16" idx="1"/>
          </p:cNvCxnSpPr>
          <p:nvPr/>
        </p:nvCxnSpPr>
        <p:spPr>
          <a:xfrm>
            <a:off x="2960263" y="1930706"/>
            <a:ext cx="1629960" cy="2471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8D24CCEB-FF25-B247-B456-07FABFAC1EDD}"/>
              </a:ext>
            </a:extLst>
          </p:cNvPr>
          <p:cNvCxnSpPr>
            <a:cxnSpLocks/>
          </p:cNvCxnSpPr>
          <p:nvPr/>
        </p:nvCxnSpPr>
        <p:spPr>
          <a:xfrm>
            <a:off x="524492" y="1667709"/>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上矢印 87">
            <a:extLst>
              <a:ext uri="{FF2B5EF4-FFF2-40B4-BE49-F238E27FC236}">
                <a16:creationId xmlns:a16="http://schemas.microsoft.com/office/drawing/2014/main" id="{164DF00C-AEAB-7B4E-88FD-BF1AC1FE1ECF}"/>
              </a:ext>
            </a:extLst>
          </p:cNvPr>
          <p:cNvSpPr/>
          <p:nvPr/>
        </p:nvSpPr>
        <p:spPr>
          <a:xfrm>
            <a:off x="566209" y="2245308"/>
            <a:ext cx="277906" cy="405472"/>
          </a:xfrm>
          <a:prstGeom prst="up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a:extLst>
              <a:ext uri="{FF2B5EF4-FFF2-40B4-BE49-F238E27FC236}">
                <a16:creationId xmlns:a16="http://schemas.microsoft.com/office/drawing/2014/main" id="{5E2B4091-8370-5C4E-89EF-C5DFBD0D9835}"/>
              </a:ext>
            </a:extLst>
          </p:cNvPr>
          <p:cNvSpPr txBox="1"/>
          <p:nvPr/>
        </p:nvSpPr>
        <p:spPr>
          <a:xfrm>
            <a:off x="193087" y="2702189"/>
            <a:ext cx="2262158" cy="646331"/>
          </a:xfrm>
          <a:prstGeom prst="rect">
            <a:avLst/>
          </a:prstGeom>
          <a:noFill/>
        </p:spPr>
        <p:txBody>
          <a:bodyPr wrap="none" rtlCol="0">
            <a:spAutoFit/>
          </a:bodyPr>
          <a:lstStyle/>
          <a:p>
            <a:r>
              <a:rPr kumimoji="1" lang="ja-JP" altLang="en-US"/>
              <a:t>プログラマがタスク</a:t>
            </a:r>
            <a:endParaRPr kumimoji="1" lang="en-US" altLang="ja-JP" dirty="0"/>
          </a:p>
          <a:p>
            <a:r>
              <a:rPr kumimoji="1" lang="en-US" altLang="ja-JP" dirty="0"/>
              <a:t>(</a:t>
            </a:r>
            <a:r>
              <a:rPr kumimoji="1" lang="ja-JP" altLang="en-US"/>
              <a:t>スレッド</a:t>
            </a:r>
            <a:r>
              <a:rPr lang="en-US" altLang="ja-JP" dirty="0"/>
              <a:t>)</a:t>
            </a:r>
            <a:r>
              <a:rPr lang="ja-JP" altLang="en-US"/>
              <a:t>を追加</a:t>
            </a:r>
            <a:endParaRPr kumimoji="1" lang="ja-JP" altLang="en-US"/>
          </a:p>
        </p:txBody>
      </p:sp>
      <p:cxnSp>
        <p:nvCxnSpPr>
          <p:cNvPr id="113" name="直線コネクタ 112">
            <a:extLst>
              <a:ext uri="{FF2B5EF4-FFF2-40B4-BE49-F238E27FC236}">
                <a16:creationId xmlns:a16="http://schemas.microsoft.com/office/drawing/2014/main" id="{BA921454-5A1C-6046-8A9C-56184AE1BDC7}"/>
              </a:ext>
            </a:extLst>
          </p:cNvPr>
          <p:cNvCxnSpPr>
            <a:cxnSpLocks/>
          </p:cNvCxnSpPr>
          <p:nvPr/>
        </p:nvCxnSpPr>
        <p:spPr>
          <a:xfrm>
            <a:off x="524492" y="2172329"/>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正方形/長方形 132">
            <a:extLst>
              <a:ext uri="{FF2B5EF4-FFF2-40B4-BE49-F238E27FC236}">
                <a16:creationId xmlns:a16="http://schemas.microsoft.com/office/drawing/2014/main" id="{F57E85FD-A476-314A-8F83-FEB45BC31443}"/>
              </a:ext>
            </a:extLst>
          </p:cNvPr>
          <p:cNvSpPr/>
          <p:nvPr/>
        </p:nvSpPr>
        <p:spPr>
          <a:xfrm>
            <a:off x="2523626" y="1684147"/>
            <a:ext cx="490330" cy="490330"/>
          </a:xfrm>
          <a:prstGeom prst="rect">
            <a:avLst/>
          </a:prstGeom>
          <a:noFill/>
          <a:ln w="254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テキスト ボックス 179">
            <a:extLst>
              <a:ext uri="{FF2B5EF4-FFF2-40B4-BE49-F238E27FC236}">
                <a16:creationId xmlns:a16="http://schemas.microsoft.com/office/drawing/2014/main" id="{C123959B-29A2-3E45-9879-EBEBD4516F3F}"/>
              </a:ext>
            </a:extLst>
          </p:cNvPr>
          <p:cNvSpPr txBox="1"/>
          <p:nvPr/>
        </p:nvSpPr>
        <p:spPr>
          <a:xfrm>
            <a:off x="130975" y="1080436"/>
            <a:ext cx="663964" cy="369332"/>
          </a:xfrm>
          <a:prstGeom prst="rect">
            <a:avLst/>
          </a:prstGeom>
          <a:noFill/>
        </p:spPr>
        <p:txBody>
          <a:bodyPr wrap="square" rtlCol="0">
            <a:spAutoFit/>
          </a:bodyPr>
          <a:lstStyle/>
          <a:p>
            <a:r>
              <a:rPr kumimoji="1" lang="en-US" altLang="ja-JP" dirty="0"/>
              <a:t>OS</a:t>
            </a:r>
            <a:endParaRPr kumimoji="1" lang="ja-JP" altLang="en-US"/>
          </a:p>
        </p:txBody>
      </p:sp>
      <p:sp>
        <p:nvSpPr>
          <p:cNvPr id="184" name="テキスト ボックス 183">
            <a:extLst>
              <a:ext uri="{FF2B5EF4-FFF2-40B4-BE49-F238E27FC236}">
                <a16:creationId xmlns:a16="http://schemas.microsoft.com/office/drawing/2014/main" id="{8885521E-DF18-2A48-BB44-25D8F002A6FF}"/>
              </a:ext>
            </a:extLst>
          </p:cNvPr>
          <p:cNvSpPr txBox="1"/>
          <p:nvPr/>
        </p:nvSpPr>
        <p:spPr>
          <a:xfrm>
            <a:off x="134911" y="194872"/>
            <a:ext cx="3496185" cy="461665"/>
          </a:xfrm>
          <a:prstGeom prst="rect">
            <a:avLst/>
          </a:prstGeom>
          <a:noFill/>
        </p:spPr>
        <p:txBody>
          <a:bodyPr wrap="square" rtlCol="0">
            <a:spAutoFit/>
          </a:bodyPr>
          <a:lstStyle/>
          <a:p>
            <a:r>
              <a:rPr lang="ja-JP" altLang="en-US" sz="2400"/>
              <a:t>シングルスレッド処理</a:t>
            </a:r>
            <a:endParaRPr lang="en-US" altLang="ja-JP" sz="2400" dirty="0"/>
          </a:p>
        </p:txBody>
      </p:sp>
      <p:sp>
        <p:nvSpPr>
          <p:cNvPr id="94" name="正方形/長方形 93">
            <a:extLst>
              <a:ext uri="{FF2B5EF4-FFF2-40B4-BE49-F238E27FC236}">
                <a16:creationId xmlns:a16="http://schemas.microsoft.com/office/drawing/2014/main" id="{D6DFA050-625D-5F48-8BCF-91812C5EA080}"/>
              </a:ext>
            </a:extLst>
          </p:cNvPr>
          <p:cNvSpPr/>
          <p:nvPr/>
        </p:nvSpPr>
        <p:spPr>
          <a:xfrm>
            <a:off x="6152493" y="1092102"/>
            <a:ext cx="3079366" cy="22649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a:extLst>
              <a:ext uri="{FF2B5EF4-FFF2-40B4-BE49-F238E27FC236}">
                <a16:creationId xmlns:a16="http://schemas.microsoft.com/office/drawing/2014/main" id="{FBCD1E45-0DA4-1640-99B2-F47BDF4F5448}"/>
              </a:ext>
            </a:extLst>
          </p:cNvPr>
          <p:cNvSpPr/>
          <p:nvPr/>
        </p:nvSpPr>
        <p:spPr>
          <a:xfrm>
            <a:off x="9693255" y="1142746"/>
            <a:ext cx="2150119" cy="1647204"/>
          </a:xfrm>
          <a:prstGeom prst="roundRect">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角丸四角形 95">
            <a:extLst>
              <a:ext uri="{FF2B5EF4-FFF2-40B4-BE49-F238E27FC236}">
                <a16:creationId xmlns:a16="http://schemas.microsoft.com/office/drawing/2014/main" id="{1850C686-CD52-BF4F-A680-AA07AAB6A291}"/>
              </a:ext>
            </a:extLst>
          </p:cNvPr>
          <p:cNvSpPr/>
          <p:nvPr/>
        </p:nvSpPr>
        <p:spPr>
          <a:xfrm>
            <a:off x="9937846" y="1529512"/>
            <a:ext cx="1635998" cy="1152036"/>
          </a:xfrm>
          <a:prstGeom prst="roundRect">
            <a:avLst/>
          </a:prstGeom>
          <a:solidFill>
            <a:schemeClr val="accent6">
              <a:alpha val="3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角丸四角形 96">
            <a:extLst>
              <a:ext uri="{FF2B5EF4-FFF2-40B4-BE49-F238E27FC236}">
                <a16:creationId xmlns:a16="http://schemas.microsoft.com/office/drawing/2014/main" id="{FB91096C-DAE8-C44C-B104-DE9425A5886D}"/>
              </a:ext>
            </a:extLst>
          </p:cNvPr>
          <p:cNvSpPr/>
          <p:nvPr/>
        </p:nvSpPr>
        <p:spPr>
          <a:xfrm>
            <a:off x="10220663" y="1883704"/>
            <a:ext cx="1110636" cy="645975"/>
          </a:xfrm>
          <a:prstGeom prst="roundRect">
            <a:avLst/>
          </a:prstGeom>
          <a:solidFill>
            <a:schemeClr val="accent1">
              <a:alpha val="3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テキスト ボックス 97">
            <a:extLst>
              <a:ext uri="{FF2B5EF4-FFF2-40B4-BE49-F238E27FC236}">
                <a16:creationId xmlns:a16="http://schemas.microsoft.com/office/drawing/2014/main" id="{77FD54E0-3DA2-8F4C-A874-1F1C1F5135AD}"/>
              </a:ext>
            </a:extLst>
          </p:cNvPr>
          <p:cNvSpPr txBox="1"/>
          <p:nvPr/>
        </p:nvSpPr>
        <p:spPr>
          <a:xfrm>
            <a:off x="9841973" y="1551640"/>
            <a:ext cx="1846980" cy="369332"/>
          </a:xfrm>
          <a:prstGeom prst="rect">
            <a:avLst/>
          </a:prstGeom>
          <a:noFill/>
        </p:spPr>
        <p:txBody>
          <a:bodyPr wrap="square" rtlCol="0">
            <a:spAutoFit/>
          </a:bodyPr>
          <a:lstStyle/>
          <a:p>
            <a:r>
              <a:rPr kumimoji="1" lang="en-US" altLang="ja-JP" dirty="0"/>
              <a:t>Thread Support</a:t>
            </a:r>
            <a:endParaRPr kumimoji="1" lang="ja-JP" altLang="en-US"/>
          </a:p>
        </p:txBody>
      </p:sp>
      <p:sp>
        <p:nvSpPr>
          <p:cNvPr id="99" name="正方形/長方形 98">
            <a:extLst>
              <a:ext uri="{FF2B5EF4-FFF2-40B4-BE49-F238E27FC236}">
                <a16:creationId xmlns:a16="http://schemas.microsoft.com/office/drawing/2014/main" id="{E77B3767-D26D-A744-B4B9-1E68CB6D323E}"/>
              </a:ext>
            </a:extLst>
          </p:cNvPr>
          <p:cNvSpPr/>
          <p:nvPr/>
        </p:nvSpPr>
        <p:spPr>
          <a:xfrm>
            <a:off x="10549629" y="1983941"/>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T1</a:t>
            </a:r>
            <a:endParaRPr kumimoji="1" lang="ja-JP" altLang="en-US"/>
          </a:p>
        </p:txBody>
      </p:sp>
      <p:sp>
        <p:nvSpPr>
          <p:cNvPr id="100" name="テキスト ボックス 99">
            <a:extLst>
              <a:ext uri="{FF2B5EF4-FFF2-40B4-BE49-F238E27FC236}">
                <a16:creationId xmlns:a16="http://schemas.microsoft.com/office/drawing/2014/main" id="{643E305C-711F-404C-9FD7-57626E75D6AC}"/>
              </a:ext>
            </a:extLst>
          </p:cNvPr>
          <p:cNvSpPr txBox="1"/>
          <p:nvPr/>
        </p:nvSpPr>
        <p:spPr>
          <a:xfrm>
            <a:off x="10148948" y="1166137"/>
            <a:ext cx="1233030" cy="369332"/>
          </a:xfrm>
          <a:prstGeom prst="rect">
            <a:avLst/>
          </a:prstGeom>
          <a:noFill/>
        </p:spPr>
        <p:txBody>
          <a:bodyPr wrap="square" rtlCol="0">
            <a:spAutoFit/>
          </a:bodyPr>
          <a:lstStyle/>
          <a:p>
            <a:r>
              <a:rPr kumimoji="1" lang="en-US" altLang="ja-JP" dirty="0"/>
              <a:t>First Core</a:t>
            </a:r>
            <a:endParaRPr kumimoji="1" lang="ja-JP" altLang="en-US"/>
          </a:p>
        </p:txBody>
      </p:sp>
      <p:sp>
        <p:nvSpPr>
          <p:cNvPr id="101" name="テキスト ボックス 100">
            <a:extLst>
              <a:ext uri="{FF2B5EF4-FFF2-40B4-BE49-F238E27FC236}">
                <a16:creationId xmlns:a16="http://schemas.microsoft.com/office/drawing/2014/main" id="{B1D5B110-62F9-554C-B173-485324499EDB}"/>
              </a:ext>
            </a:extLst>
          </p:cNvPr>
          <p:cNvSpPr txBox="1"/>
          <p:nvPr/>
        </p:nvSpPr>
        <p:spPr>
          <a:xfrm>
            <a:off x="10423863" y="805555"/>
            <a:ext cx="663964" cy="369332"/>
          </a:xfrm>
          <a:prstGeom prst="rect">
            <a:avLst/>
          </a:prstGeom>
          <a:noFill/>
        </p:spPr>
        <p:txBody>
          <a:bodyPr wrap="square" rtlCol="0">
            <a:spAutoFit/>
          </a:bodyPr>
          <a:lstStyle/>
          <a:p>
            <a:r>
              <a:rPr kumimoji="1" lang="en-US" altLang="ja-JP" dirty="0"/>
              <a:t>CPU</a:t>
            </a:r>
            <a:endParaRPr kumimoji="1" lang="ja-JP" altLang="en-US"/>
          </a:p>
        </p:txBody>
      </p:sp>
      <p:sp>
        <p:nvSpPr>
          <p:cNvPr id="102" name="正方形/長方形 101">
            <a:extLst>
              <a:ext uri="{FF2B5EF4-FFF2-40B4-BE49-F238E27FC236}">
                <a16:creationId xmlns:a16="http://schemas.microsoft.com/office/drawing/2014/main" id="{9092B02E-7606-8945-9FE3-EF4589706B10}"/>
              </a:ext>
            </a:extLst>
          </p:cNvPr>
          <p:cNvSpPr/>
          <p:nvPr/>
        </p:nvSpPr>
        <p:spPr>
          <a:xfrm>
            <a:off x="8521736" y="173173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T1</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36DCF12A-F6E0-5248-AAB1-CE1356BE6ACB}"/>
              </a:ext>
            </a:extLst>
          </p:cNvPr>
          <p:cNvSpPr/>
          <p:nvPr/>
        </p:nvSpPr>
        <p:spPr>
          <a:xfrm>
            <a:off x="8018735" y="173173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T2</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41A881EF-7B4F-574D-9016-5374D6BDB483}"/>
              </a:ext>
            </a:extLst>
          </p:cNvPr>
          <p:cNvSpPr/>
          <p:nvPr/>
        </p:nvSpPr>
        <p:spPr>
          <a:xfrm>
            <a:off x="7507122" y="173173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T3</a:t>
            </a:r>
            <a:endParaRPr kumimoji="1" lang="ja-JP" altLang="en-US" sz="1200">
              <a:solidFill>
                <a:schemeClr val="tx1"/>
              </a:solidFill>
            </a:endParaRPr>
          </a:p>
        </p:txBody>
      </p:sp>
      <p:sp>
        <p:nvSpPr>
          <p:cNvPr id="106" name="テキスト ボックス 105">
            <a:extLst>
              <a:ext uri="{FF2B5EF4-FFF2-40B4-BE49-F238E27FC236}">
                <a16:creationId xmlns:a16="http://schemas.microsoft.com/office/drawing/2014/main" id="{D48E3E79-8D49-0544-BDDE-D0A9A4594995}"/>
              </a:ext>
            </a:extLst>
          </p:cNvPr>
          <p:cNvSpPr txBox="1"/>
          <p:nvPr/>
        </p:nvSpPr>
        <p:spPr>
          <a:xfrm>
            <a:off x="6152493" y="1295589"/>
            <a:ext cx="3200300" cy="369332"/>
          </a:xfrm>
          <a:prstGeom prst="rect">
            <a:avLst/>
          </a:prstGeom>
          <a:noFill/>
        </p:spPr>
        <p:txBody>
          <a:bodyPr wrap="square" rtlCol="0">
            <a:spAutoFit/>
          </a:bodyPr>
          <a:lstStyle/>
          <a:p>
            <a:r>
              <a:rPr kumimoji="1" lang="en-US" altLang="ja-JP" dirty="0"/>
              <a:t>Dispatch Concurrent Queue</a:t>
            </a:r>
            <a:endParaRPr kumimoji="1" lang="ja-JP" altLang="en-US"/>
          </a:p>
        </p:txBody>
      </p:sp>
      <p:sp>
        <p:nvSpPr>
          <p:cNvPr id="107" name="正方形/長方形 106">
            <a:extLst>
              <a:ext uri="{FF2B5EF4-FFF2-40B4-BE49-F238E27FC236}">
                <a16:creationId xmlns:a16="http://schemas.microsoft.com/office/drawing/2014/main" id="{E4FFFC4C-420B-D748-960B-56906E816704}"/>
              </a:ext>
            </a:extLst>
          </p:cNvPr>
          <p:cNvSpPr/>
          <p:nvPr/>
        </p:nvSpPr>
        <p:spPr>
          <a:xfrm>
            <a:off x="6995510" y="173173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T4</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36E75290-ED0B-3C47-A9EC-59186FB52232}"/>
              </a:ext>
            </a:extLst>
          </p:cNvPr>
          <p:cNvSpPr/>
          <p:nvPr/>
        </p:nvSpPr>
        <p:spPr>
          <a:xfrm>
            <a:off x="6483898" y="173173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T5</a:t>
            </a:r>
            <a:endParaRPr kumimoji="1" lang="ja-JP" altLang="en-US" sz="1200">
              <a:solidFill>
                <a:schemeClr val="tx1"/>
              </a:solidFill>
            </a:endParaRPr>
          </a:p>
        </p:txBody>
      </p:sp>
      <p:cxnSp>
        <p:nvCxnSpPr>
          <p:cNvPr id="109" name="直線矢印コネクタ 108">
            <a:extLst>
              <a:ext uri="{FF2B5EF4-FFF2-40B4-BE49-F238E27FC236}">
                <a16:creationId xmlns:a16="http://schemas.microsoft.com/office/drawing/2014/main" id="{3371A71C-D8FA-ED47-A155-AF58B06D3898}"/>
              </a:ext>
            </a:extLst>
          </p:cNvPr>
          <p:cNvCxnSpPr>
            <a:cxnSpLocks/>
            <a:stCxn id="102" idx="3"/>
            <a:endCxn id="99" idx="1"/>
          </p:cNvCxnSpPr>
          <p:nvPr/>
        </p:nvCxnSpPr>
        <p:spPr>
          <a:xfrm>
            <a:off x="8919669" y="1930706"/>
            <a:ext cx="1629960" cy="29782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7FE04A28-B142-DD44-BEC2-4AAAC70EBB1F}"/>
              </a:ext>
            </a:extLst>
          </p:cNvPr>
          <p:cNvCxnSpPr>
            <a:cxnSpLocks/>
          </p:cNvCxnSpPr>
          <p:nvPr/>
        </p:nvCxnSpPr>
        <p:spPr>
          <a:xfrm>
            <a:off x="6483898" y="1667709"/>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12BAEB9B-3356-1547-998A-58C2F5FB4FF5}"/>
              </a:ext>
            </a:extLst>
          </p:cNvPr>
          <p:cNvCxnSpPr>
            <a:cxnSpLocks/>
          </p:cNvCxnSpPr>
          <p:nvPr/>
        </p:nvCxnSpPr>
        <p:spPr>
          <a:xfrm>
            <a:off x="6483898" y="2172329"/>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5" name="正方形/長方形 114">
            <a:extLst>
              <a:ext uri="{FF2B5EF4-FFF2-40B4-BE49-F238E27FC236}">
                <a16:creationId xmlns:a16="http://schemas.microsoft.com/office/drawing/2014/main" id="{DA3E932E-B352-5E44-AE36-993FC7655F23}"/>
              </a:ext>
            </a:extLst>
          </p:cNvPr>
          <p:cNvSpPr/>
          <p:nvPr/>
        </p:nvSpPr>
        <p:spPr>
          <a:xfrm>
            <a:off x="7958671" y="1684147"/>
            <a:ext cx="1014691" cy="490330"/>
          </a:xfrm>
          <a:prstGeom prst="rect">
            <a:avLst/>
          </a:prstGeom>
          <a:noFill/>
          <a:ln w="254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a:extLst>
              <a:ext uri="{FF2B5EF4-FFF2-40B4-BE49-F238E27FC236}">
                <a16:creationId xmlns:a16="http://schemas.microsoft.com/office/drawing/2014/main" id="{EF95BD08-CC7A-C940-A6D0-4C47D9AD2B53}"/>
              </a:ext>
            </a:extLst>
          </p:cNvPr>
          <p:cNvSpPr txBox="1"/>
          <p:nvPr/>
        </p:nvSpPr>
        <p:spPr>
          <a:xfrm>
            <a:off x="6090381" y="1080436"/>
            <a:ext cx="663964" cy="369332"/>
          </a:xfrm>
          <a:prstGeom prst="rect">
            <a:avLst/>
          </a:prstGeom>
          <a:noFill/>
        </p:spPr>
        <p:txBody>
          <a:bodyPr wrap="square" rtlCol="0">
            <a:spAutoFit/>
          </a:bodyPr>
          <a:lstStyle/>
          <a:p>
            <a:r>
              <a:rPr kumimoji="1" lang="en-US" altLang="ja-JP" dirty="0"/>
              <a:t>OS</a:t>
            </a:r>
            <a:endParaRPr kumimoji="1" lang="ja-JP" altLang="en-US"/>
          </a:p>
        </p:txBody>
      </p:sp>
      <p:cxnSp>
        <p:nvCxnSpPr>
          <p:cNvPr id="146" name="直線矢印コネクタ 145">
            <a:extLst>
              <a:ext uri="{FF2B5EF4-FFF2-40B4-BE49-F238E27FC236}">
                <a16:creationId xmlns:a16="http://schemas.microsoft.com/office/drawing/2014/main" id="{8D79E520-6D63-DB4A-8C3B-9FB66D513731}"/>
              </a:ext>
            </a:extLst>
          </p:cNvPr>
          <p:cNvCxnSpPr>
            <a:cxnSpLocks/>
            <a:stCxn id="103" idx="2"/>
          </p:cNvCxnSpPr>
          <p:nvPr/>
        </p:nvCxnSpPr>
        <p:spPr>
          <a:xfrm>
            <a:off x="8217702" y="2129672"/>
            <a:ext cx="2331927" cy="1156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EFB339AE-198E-D747-A7F8-2EF43580405B}"/>
              </a:ext>
            </a:extLst>
          </p:cNvPr>
          <p:cNvSpPr txBox="1"/>
          <p:nvPr/>
        </p:nvSpPr>
        <p:spPr>
          <a:xfrm>
            <a:off x="6455288" y="2336330"/>
            <a:ext cx="2492990" cy="646331"/>
          </a:xfrm>
          <a:prstGeom prst="rect">
            <a:avLst/>
          </a:prstGeom>
          <a:noFill/>
        </p:spPr>
        <p:txBody>
          <a:bodyPr wrap="none" rtlCol="0">
            <a:spAutoFit/>
          </a:bodyPr>
          <a:lstStyle/>
          <a:p>
            <a:r>
              <a:rPr kumimoji="1" lang="en-US" altLang="ja-JP" dirty="0"/>
              <a:t>T1/T2</a:t>
            </a:r>
            <a:r>
              <a:rPr kumimoji="1" lang="ja-JP" altLang="en-US"/>
              <a:t>どっちが先に</a:t>
            </a:r>
            <a:endParaRPr kumimoji="1" lang="en-US" altLang="ja-JP" dirty="0"/>
          </a:p>
          <a:p>
            <a:r>
              <a:rPr kumimoji="1" lang="ja-JP" altLang="en-US"/>
              <a:t>終了するかわからない</a:t>
            </a:r>
          </a:p>
        </p:txBody>
      </p:sp>
      <p:sp>
        <p:nvSpPr>
          <p:cNvPr id="11" name="テキスト ボックス 10">
            <a:extLst>
              <a:ext uri="{FF2B5EF4-FFF2-40B4-BE49-F238E27FC236}">
                <a16:creationId xmlns:a16="http://schemas.microsoft.com/office/drawing/2014/main" id="{32C1F494-7F2F-884B-A9F4-461AE64C4882}"/>
              </a:ext>
            </a:extLst>
          </p:cNvPr>
          <p:cNvSpPr txBox="1"/>
          <p:nvPr/>
        </p:nvSpPr>
        <p:spPr>
          <a:xfrm>
            <a:off x="1949560" y="2214987"/>
            <a:ext cx="1107996" cy="369332"/>
          </a:xfrm>
          <a:prstGeom prst="rect">
            <a:avLst/>
          </a:prstGeom>
          <a:noFill/>
        </p:spPr>
        <p:txBody>
          <a:bodyPr wrap="none" rtlCol="0">
            <a:spAutoFit/>
          </a:bodyPr>
          <a:lstStyle/>
          <a:p>
            <a:r>
              <a:rPr kumimoji="1" lang="ja-JP" altLang="en-US"/>
              <a:t>逐次処理</a:t>
            </a:r>
          </a:p>
        </p:txBody>
      </p:sp>
      <p:sp>
        <p:nvSpPr>
          <p:cNvPr id="149" name="テキスト ボックス 148">
            <a:extLst>
              <a:ext uri="{FF2B5EF4-FFF2-40B4-BE49-F238E27FC236}">
                <a16:creationId xmlns:a16="http://schemas.microsoft.com/office/drawing/2014/main" id="{0A295B8C-C497-0E40-89EB-42951AD979F4}"/>
              </a:ext>
            </a:extLst>
          </p:cNvPr>
          <p:cNvSpPr txBox="1"/>
          <p:nvPr/>
        </p:nvSpPr>
        <p:spPr>
          <a:xfrm>
            <a:off x="9173918" y="2883203"/>
            <a:ext cx="3133754" cy="523220"/>
          </a:xfrm>
          <a:prstGeom prst="rect">
            <a:avLst/>
          </a:prstGeom>
          <a:noFill/>
        </p:spPr>
        <p:txBody>
          <a:bodyPr wrap="square" rtlCol="0">
            <a:spAutoFit/>
          </a:bodyPr>
          <a:lstStyle/>
          <a:p>
            <a:r>
              <a:rPr kumimoji="1" lang="en-US" altLang="ja-JP" sz="1400" dirty="0"/>
              <a:t>※CPU</a:t>
            </a:r>
            <a:r>
              <a:rPr kumimoji="1" lang="ja-JP" altLang="en-US" sz="1400"/>
              <a:t>側から見てコンテキストスイッチ</a:t>
            </a:r>
            <a:r>
              <a:rPr lang="en-US" altLang="ja-JP" sz="1400" dirty="0"/>
              <a:t>=OS</a:t>
            </a:r>
            <a:r>
              <a:rPr lang="ja-JP" altLang="en-US" sz="1400"/>
              <a:t>側から見てディスパッチ</a:t>
            </a:r>
            <a:endParaRPr kumimoji="1" lang="en-US" altLang="ja-JP" sz="1400" dirty="0"/>
          </a:p>
        </p:txBody>
      </p:sp>
      <p:sp>
        <p:nvSpPr>
          <p:cNvPr id="13" name="正方形/長方形 12">
            <a:extLst>
              <a:ext uri="{FF2B5EF4-FFF2-40B4-BE49-F238E27FC236}">
                <a16:creationId xmlns:a16="http://schemas.microsoft.com/office/drawing/2014/main" id="{F0830F41-9961-1F4A-A892-AB2EFD3D229E}"/>
              </a:ext>
            </a:extLst>
          </p:cNvPr>
          <p:cNvSpPr/>
          <p:nvPr/>
        </p:nvSpPr>
        <p:spPr>
          <a:xfrm>
            <a:off x="6004462" y="906129"/>
            <a:ext cx="6096000" cy="25002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CA55349B-8456-8240-B0B0-329830CB5A66}"/>
              </a:ext>
            </a:extLst>
          </p:cNvPr>
          <p:cNvSpPr txBox="1"/>
          <p:nvPr/>
        </p:nvSpPr>
        <p:spPr>
          <a:xfrm>
            <a:off x="7254534" y="554571"/>
            <a:ext cx="2441694" cy="369332"/>
          </a:xfrm>
          <a:prstGeom prst="rect">
            <a:avLst/>
          </a:prstGeom>
          <a:noFill/>
        </p:spPr>
        <p:txBody>
          <a:bodyPr wrap="none" rtlCol="0">
            <a:spAutoFit/>
          </a:bodyPr>
          <a:lstStyle/>
          <a:p>
            <a:r>
              <a:rPr kumimoji="1" lang="ja-JP" altLang="en-US"/>
              <a:t>古いやり方</a:t>
            </a:r>
            <a:r>
              <a:rPr kumimoji="1" lang="en-US" altLang="ja-JP" dirty="0"/>
              <a:t>(</a:t>
            </a:r>
            <a:r>
              <a:rPr lang="ja-JP" altLang="en-US"/>
              <a:t>並行処理</a:t>
            </a:r>
            <a:r>
              <a:rPr kumimoji="1" lang="en-US" altLang="ja-JP" dirty="0"/>
              <a:t>)</a:t>
            </a:r>
            <a:endParaRPr kumimoji="1" lang="ja-JP" altLang="en-US"/>
          </a:p>
        </p:txBody>
      </p:sp>
      <p:sp>
        <p:nvSpPr>
          <p:cNvPr id="150" name="テキスト ボックス 149">
            <a:extLst>
              <a:ext uri="{FF2B5EF4-FFF2-40B4-BE49-F238E27FC236}">
                <a16:creationId xmlns:a16="http://schemas.microsoft.com/office/drawing/2014/main" id="{F7F3C738-8EC9-B04D-AD6F-74910243E234}"/>
              </a:ext>
            </a:extLst>
          </p:cNvPr>
          <p:cNvSpPr txBox="1"/>
          <p:nvPr/>
        </p:nvSpPr>
        <p:spPr>
          <a:xfrm>
            <a:off x="2411225" y="558315"/>
            <a:ext cx="646331" cy="369332"/>
          </a:xfrm>
          <a:prstGeom prst="rect">
            <a:avLst/>
          </a:prstGeom>
          <a:noFill/>
        </p:spPr>
        <p:txBody>
          <a:bodyPr wrap="none" rtlCol="0">
            <a:spAutoFit/>
          </a:bodyPr>
          <a:lstStyle/>
          <a:p>
            <a:r>
              <a:rPr kumimoji="1" lang="ja-JP" altLang="en-US"/>
              <a:t>基本</a:t>
            </a:r>
          </a:p>
        </p:txBody>
      </p:sp>
      <p:sp>
        <p:nvSpPr>
          <p:cNvPr id="53" name="テキスト ボックス 52">
            <a:extLst>
              <a:ext uri="{FF2B5EF4-FFF2-40B4-BE49-F238E27FC236}">
                <a16:creationId xmlns:a16="http://schemas.microsoft.com/office/drawing/2014/main" id="{E1C836B3-E710-8942-8CBC-AD67E292C43E}"/>
              </a:ext>
            </a:extLst>
          </p:cNvPr>
          <p:cNvSpPr txBox="1"/>
          <p:nvPr/>
        </p:nvSpPr>
        <p:spPr>
          <a:xfrm>
            <a:off x="134910" y="3485009"/>
            <a:ext cx="8475689" cy="461665"/>
          </a:xfrm>
          <a:prstGeom prst="rect">
            <a:avLst/>
          </a:prstGeom>
          <a:noFill/>
        </p:spPr>
        <p:txBody>
          <a:bodyPr wrap="square" rtlCol="0">
            <a:spAutoFit/>
          </a:bodyPr>
          <a:lstStyle/>
          <a:p>
            <a:r>
              <a:rPr lang="ja-JP" altLang="en-US" sz="2400"/>
              <a:t>マルチスレッド処理　オーバーヘッドで遅くなるパターン</a:t>
            </a:r>
            <a:endParaRPr lang="en-US" altLang="ja-JP" sz="2400" dirty="0"/>
          </a:p>
        </p:txBody>
      </p:sp>
      <p:sp>
        <p:nvSpPr>
          <p:cNvPr id="54" name="正方形/長方形 53">
            <a:extLst>
              <a:ext uri="{FF2B5EF4-FFF2-40B4-BE49-F238E27FC236}">
                <a16:creationId xmlns:a16="http://schemas.microsoft.com/office/drawing/2014/main" id="{79074D67-DA4A-D440-A2C3-1DF0053480AA}"/>
              </a:ext>
            </a:extLst>
          </p:cNvPr>
          <p:cNvSpPr/>
          <p:nvPr/>
        </p:nvSpPr>
        <p:spPr>
          <a:xfrm>
            <a:off x="134911" y="4001013"/>
            <a:ext cx="11806501" cy="2753263"/>
          </a:xfrm>
          <a:prstGeom prst="rect">
            <a:avLst/>
          </a:prstGeom>
          <a:solidFill>
            <a:schemeClr val="tx2">
              <a:alpha val="2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角丸四角形 54">
            <a:extLst>
              <a:ext uri="{FF2B5EF4-FFF2-40B4-BE49-F238E27FC236}">
                <a16:creationId xmlns:a16="http://schemas.microsoft.com/office/drawing/2014/main" id="{6237CB75-24BE-E149-B867-4FEC62916EE1}"/>
              </a:ext>
            </a:extLst>
          </p:cNvPr>
          <p:cNvSpPr/>
          <p:nvPr/>
        </p:nvSpPr>
        <p:spPr>
          <a:xfrm>
            <a:off x="9957024" y="4057395"/>
            <a:ext cx="1635998" cy="1152036"/>
          </a:xfrm>
          <a:prstGeom prst="roundRect">
            <a:avLst/>
          </a:prstGeom>
          <a:solidFill>
            <a:schemeClr val="accent6">
              <a:alpha val="3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角丸四角形 56">
            <a:extLst>
              <a:ext uri="{FF2B5EF4-FFF2-40B4-BE49-F238E27FC236}">
                <a16:creationId xmlns:a16="http://schemas.microsoft.com/office/drawing/2014/main" id="{15662170-ECF4-8740-931B-815765CF81D6}"/>
              </a:ext>
            </a:extLst>
          </p:cNvPr>
          <p:cNvSpPr/>
          <p:nvPr/>
        </p:nvSpPr>
        <p:spPr>
          <a:xfrm>
            <a:off x="10239841" y="4411587"/>
            <a:ext cx="1110636" cy="645975"/>
          </a:xfrm>
          <a:prstGeom prst="roundRect">
            <a:avLst/>
          </a:prstGeom>
          <a:solidFill>
            <a:schemeClr val="accent1">
              <a:alpha val="3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B3B37684-0C5C-5449-AAAB-BE2A3F0426AC}"/>
              </a:ext>
            </a:extLst>
          </p:cNvPr>
          <p:cNvSpPr txBox="1"/>
          <p:nvPr/>
        </p:nvSpPr>
        <p:spPr>
          <a:xfrm>
            <a:off x="9861151" y="4079523"/>
            <a:ext cx="1846980" cy="369332"/>
          </a:xfrm>
          <a:prstGeom prst="rect">
            <a:avLst/>
          </a:prstGeom>
          <a:noFill/>
        </p:spPr>
        <p:txBody>
          <a:bodyPr wrap="none" rtlCol="0">
            <a:spAutoFit/>
          </a:bodyPr>
          <a:lstStyle/>
          <a:p>
            <a:r>
              <a:rPr kumimoji="1" lang="en-US" altLang="ja-JP" dirty="0"/>
              <a:t>Thread Support</a:t>
            </a:r>
            <a:endParaRPr kumimoji="1" lang="ja-JP" altLang="en-US"/>
          </a:p>
        </p:txBody>
      </p:sp>
      <p:sp>
        <p:nvSpPr>
          <p:cNvPr id="60" name="正方形/長方形 59">
            <a:extLst>
              <a:ext uri="{FF2B5EF4-FFF2-40B4-BE49-F238E27FC236}">
                <a16:creationId xmlns:a16="http://schemas.microsoft.com/office/drawing/2014/main" id="{73BED148-6F4B-D44B-BDB6-1EDF19699DAB}"/>
              </a:ext>
            </a:extLst>
          </p:cNvPr>
          <p:cNvSpPr/>
          <p:nvPr/>
        </p:nvSpPr>
        <p:spPr>
          <a:xfrm>
            <a:off x="10568807" y="4511824"/>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T1</a:t>
            </a:r>
            <a:endParaRPr kumimoji="1" lang="ja-JP" altLang="en-US"/>
          </a:p>
        </p:txBody>
      </p:sp>
      <p:cxnSp>
        <p:nvCxnSpPr>
          <p:cNvPr id="61" name="直線矢印コネクタ 60">
            <a:extLst>
              <a:ext uri="{FF2B5EF4-FFF2-40B4-BE49-F238E27FC236}">
                <a16:creationId xmlns:a16="http://schemas.microsoft.com/office/drawing/2014/main" id="{CF764AE9-4A6E-EB4E-987F-C26DD1D8EDD0}"/>
              </a:ext>
            </a:extLst>
          </p:cNvPr>
          <p:cNvCxnSpPr>
            <a:cxnSpLocks/>
            <a:endCxn id="60" idx="1"/>
          </p:cNvCxnSpPr>
          <p:nvPr/>
        </p:nvCxnSpPr>
        <p:spPr>
          <a:xfrm>
            <a:off x="8938847" y="4458589"/>
            <a:ext cx="1629960" cy="29782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角丸四角形 61">
            <a:extLst>
              <a:ext uri="{FF2B5EF4-FFF2-40B4-BE49-F238E27FC236}">
                <a16:creationId xmlns:a16="http://schemas.microsoft.com/office/drawing/2014/main" id="{E48D3ACD-113E-2B4C-A713-54B72C93489F}"/>
              </a:ext>
            </a:extLst>
          </p:cNvPr>
          <p:cNvSpPr/>
          <p:nvPr/>
        </p:nvSpPr>
        <p:spPr>
          <a:xfrm>
            <a:off x="9957024" y="5528993"/>
            <a:ext cx="1635998" cy="1152036"/>
          </a:xfrm>
          <a:prstGeom prst="roundRect">
            <a:avLst/>
          </a:prstGeom>
          <a:solidFill>
            <a:schemeClr val="accent6">
              <a:alpha val="3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角丸四角形 62">
            <a:extLst>
              <a:ext uri="{FF2B5EF4-FFF2-40B4-BE49-F238E27FC236}">
                <a16:creationId xmlns:a16="http://schemas.microsoft.com/office/drawing/2014/main" id="{C127D813-5CD1-8D4F-8E54-8C2575AF2530}"/>
              </a:ext>
            </a:extLst>
          </p:cNvPr>
          <p:cNvSpPr/>
          <p:nvPr/>
        </p:nvSpPr>
        <p:spPr>
          <a:xfrm>
            <a:off x="10239841" y="5883185"/>
            <a:ext cx="1110636" cy="645975"/>
          </a:xfrm>
          <a:prstGeom prst="roundRect">
            <a:avLst/>
          </a:prstGeom>
          <a:solidFill>
            <a:schemeClr val="accent1">
              <a:alpha val="3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a:extLst>
              <a:ext uri="{FF2B5EF4-FFF2-40B4-BE49-F238E27FC236}">
                <a16:creationId xmlns:a16="http://schemas.microsoft.com/office/drawing/2014/main" id="{8EA678DA-9F59-A549-9052-D81B79ACC8AD}"/>
              </a:ext>
            </a:extLst>
          </p:cNvPr>
          <p:cNvSpPr txBox="1"/>
          <p:nvPr/>
        </p:nvSpPr>
        <p:spPr>
          <a:xfrm>
            <a:off x="9861151" y="5551121"/>
            <a:ext cx="1846980" cy="369332"/>
          </a:xfrm>
          <a:prstGeom prst="rect">
            <a:avLst/>
          </a:prstGeom>
          <a:noFill/>
        </p:spPr>
        <p:txBody>
          <a:bodyPr wrap="none" rtlCol="0">
            <a:spAutoFit/>
          </a:bodyPr>
          <a:lstStyle/>
          <a:p>
            <a:r>
              <a:rPr kumimoji="1" lang="en-US" altLang="ja-JP" dirty="0"/>
              <a:t>Thread Support</a:t>
            </a:r>
            <a:endParaRPr kumimoji="1" lang="ja-JP" altLang="en-US"/>
          </a:p>
        </p:txBody>
      </p:sp>
      <p:sp>
        <p:nvSpPr>
          <p:cNvPr id="65" name="正方形/長方形 64">
            <a:extLst>
              <a:ext uri="{FF2B5EF4-FFF2-40B4-BE49-F238E27FC236}">
                <a16:creationId xmlns:a16="http://schemas.microsoft.com/office/drawing/2014/main" id="{5C254137-FF11-824B-B46D-09F2FBF72C89}"/>
              </a:ext>
            </a:extLst>
          </p:cNvPr>
          <p:cNvSpPr/>
          <p:nvPr/>
        </p:nvSpPr>
        <p:spPr>
          <a:xfrm>
            <a:off x="10568807" y="5983422"/>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T1</a:t>
            </a:r>
            <a:endParaRPr kumimoji="1" lang="ja-JP" altLang="en-US"/>
          </a:p>
        </p:txBody>
      </p:sp>
      <p:sp>
        <p:nvSpPr>
          <p:cNvPr id="66" name="テキスト ボックス 65">
            <a:extLst>
              <a:ext uri="{FF2B5EF4-FFF2-40B4-BE49-F238E27FC236}">
                <a16:creationId xmlns:a16="http://schemas.microsoft.com/office/drawing/2014/main" id="{72CF2B10-F5E1-594A-961B-9A40F9E9E2BE}"/>
              </a:ext>
            </a:extLst>
          </p:cNvPr>
          <p:cNvSpPr txBox="1"/>
          <p:nvPr/>
        </p:nvSpPr>
        <p:spPr>
          <a:xfrm>
            <a:off x="9965622" y="5191895"/>
            <a:ext cx="1537600" cy="369332"/>
          </a:xfrm>
          <a:prstGeom prst="rect">
            <a:avLst/>
          </a:prstGeom>
          <a:noFill/>
        </p:spPr>
        <p:txBody>
          <a:bodyPr wrap="none" rtlCol="0">
            <a:spAutoFit/>
          </a:bodyPr>
          <a:lstStyle/>
          <a:p>
            <a:r>
              <a:rPr lang="en-US" altLang="ja-JP" dirty="0"/>
              <a:t>Second</a:t>
            </a:r>
            <a:r>
              <a:rPr kumimoji="1" lang="en-US" altLang="ja-JP" dirty="0"/>
              <a:t> Core</a:t>
            </a:r>
            <a:endParaRPr kumimoji="1" lang="ja-JP" altLang="en-US"/>
          </a:p>
        </p:txBody>
      </p:sp>
      <p:cxnSp>
        <p:nvCxnSpPr>
          <p:cNvPr id="67" name="直線矢印コネクタ 66">
            <a:extLst>
              <a:ext uri="{FF2B5EF4-FFF2-40B4-BE49-F238E27FC236}">
                <a16:creationId xmlns:a16="http://schemas.microsoft.com/office/drawing/2014/main" id="{56EF42D0-2FC4-164D-960B-470242C9C1B4}"/>
              </a:ext>
            </a:extLst>
          </p:cNvPr>
          <p:cNvCxnSpPr>
            <a:cxnSpLocks/>
          </p:cNvCxnSpPr>
          <p:nvPr/>
        </p:nvCxnSpPr>
        <p:spPr>
          <a:xfrm>
            <a:off x="8938847" y="4458589"/>
            <a:ext cx="1629960" cy="17838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BF5052A1-8A61-9A46-8CE8-F8DB0E551BAA}"/>
              </a:ext>
            </a:extLst>
          </p:cNvPr>
          <p:cNvSpPr txBox="1"/>
          <p:nvPr/>
        </p:nvSpPr>
        <p:spPr>
          <a:xfrm>
            <a:off x="7014688" y="4836037"/>
            <a:ext cx="1923197" cy="461665"/>
          </a:xfrm>
          <a:prstGeom prst="rect">
            <a:avLst/>
          </a:prstGeom>
          <a:noFill/>
        </p:spPr>
        <p:txBody>
          <a:bodyPr wrap="square" rtlCol="0">
            <a:spAutoFit/>
          </a:bodyPr>
          <a:lstStyle/>
          <a:p>
            <a:r>
              <a:rPr lang="ja-JP" altLang="en-US" sz="1200"/>
              <a:t>ディスパッチによる</a:t>
            </a:r>
            <a:endParaRPr lang="en-US" altLang="ja-JP" sz="1200" dirty="0"/>
          </a:p>
          <a:p>
            <a:r>
              <a:rPr kumimoji="1" lang="ja-JP" altLang="en-US" sz="1200"/>
              <a:t>オーバーヘッド</a:t>
            </a:r>
            <a:r>
              <a:rPr kumimoji="1" lang="en-US" altLang="ja-JP" sz="1200" dirty="0"/>
              <a:t>(</a:t>
            </a:r>
            <a:r>
              <a:rPr lang="ja-JP" altLang="en-US" sz="1200"/>
              <a:t>大</a:t>
            </a:r>
            <a:r>
              <a:rPr lang="en-US" altLang="ja-JP" sz="1200" dirty="0"/>
              <a:t>)</a:t>
            </a:r>
            <a:endParaRPr kumimoji="1" lang="en-US" altLang="ja-JP" sz="1200" dirty="0"/>
          </a:p>
        </p:txBody>
      </p:sp>
      <p:sp>
        <p:nvSpPr>
          <p:cNvPr id="69" name="正方形/長方形 68">
            <a:extLst>
              <a:ext uri="{FF2B5EF4-FFF2-40B4-BE49-F238E27FC236}">
                <a16:creationId xmlns:a16="http://schemas.microsoft.com/office/drawing/2014/main" id="{CB20FAE4-5E5A-0A4A-91EA-904F94CC0018}"/>
              </a:ext>
            </a:extLst>
          </p:cNvPr>
          <p:cNvSpPr/>
          <p:nvPr/>
        </p:nvSpPr>
        <p:spPr>
          <a:xfrm>
            <a:off x="8540914" y="4259622"/>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T1</a:t>
            </a:r>
            <a:endParaRPr kumimoji="1" lang="ja-JP" altLang="en-US" sz="1200">
              <a:solidFill>
                <a:schemeClr val="tx1"/>
              </a:solidFill>
            </a:endParaRPr>
          </a:p>
        </p:txBody>
      </p:sp>
      <p:sp>
        <p:nvSpPr>
          <p:cNvPr id="70" name="正方形/長方形 69">
            <a:extLst>
              <a:ext uri="{FF2B5EF4-FFF2-40B4-BE49-F238E27FC236}">
                <a16:creationId xmlns:a16="http://schemas.microsoft.com/office/drawing/2014/main" id="{92A74634-0926-A047-87C3-9037817A5044}"/>
              </a:ext>
            </a:extLst>
          </p:cNvPr>
          <p:cNvSpPr/>
          <p:nvPr/>
        </p:nvSpPr>
        <p:spPr>
          <a:xfrm>
            <a:off x="8037913" y="4259622"/>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T2</a:t>
            </a:r>
            <a:endParaRPr kumimoji="1" lang="ja-JP" altLang="en-US" sz="1200">
              <a:solidFill>
                <a:schemeClr val="tx1"/>
              </a:solidFill>
            </a:endParaRPr>
          </a:p>
        </p:txBody>
      </p:sp>
      <p:sp>
        <p:nvSpPr>
          <p:cNvPr id="71" name="正方形/長方形 70">
            <a:extLst>
              <a:ext uri="{FF2B5EF4-FFF2-40B4-BE49-F238E27FC236}">
                <a16:creationId xmlns:a16="http://schemas.microsoft.com/office/drawing/2014/main" id="{BFA02BB2-C264-EF4A-B9FA-F55F47F0B687}"/>
              </a:ext>
            </a:extLst>
          </p:cNvPr>
          <p:cNvSpPr/>
          <p:nvPr/>
        </p:nvSpPr>
        <p:spPr>
          <a:xfrm>
            <a:off x="7526300" y="4259622"/>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T3</a:t>
            </a:r>
            <a:endParaRPr kumimoji="1" lang="ja-JP" altLang="en-US" sz="1200">
              <a:solidFill>
                <a:schemeClr val="tx1"/>
              </a:solidFill>
            </a:endParaRPr>
          </a:p>
        </p:txBody>
      </p:sp>
      <p:sp>
        <p:nvSpPr>
          <p:cNvPr id="72" name="テキスト ボックス 71">
            <a:extLst>
              <a:ext uri="{FF2B5EF4-FFF2-40B4-BE49-F238E27FC236}">
                <a16:creationId xmlns:a16="http://schemas.microsoft.com/office/drawing/2014/main" id="{699D2844-A388-AB48-86A1-8E8F5A09D29F}"/>
              </a:ext>
            </a:extLst>
          </p:cNvPr>
          <p:cNvSpPr txBox="1"/>
          <p:nvPr/>
        </p:nvSpPr>
        <p:spPr>
          <a:xfrm>
            <a:off x="6503076" y="3822631"/>
            <a:ext cx="2597740" cy="369332"/>
          </a:xfrm>
          <a:prstGeom prst="rect">
            <a:avLst/>
          </a:prstGeom>
          <a:noFill/>
        </p:spPr>
        <p:txBody>
          <a:bodyPr wrap="square" rtlCol="0">
            <a:spAutoFit/>
          </a:bodyPr>
          <a:lstStyle/>
          <a:p>
            <a:r>
              <a:rPr kumimoji="1" lang="en-US" altLang="ja-JP" dirty="0"/>
              <a:t>Dispatch Serial Queue</a:t>
            </a:r>
            <a:endParaRPr kumimoji="1" lang="ja-JP" altLang="en-US"/>
          </a:p>
        </p:txBody>
      </p:sp>
      <p:sp>
        <p:nvSpPr>
          <p:cNvPr id="73" name="正方形/長方形 72">
            <a:extLst>
              <a:ext uri="{FF2B5EF4-FFF2-40B4-BE49-F238E27FC236}">
                <a16:creationId xmlns:a16="http://schemas.microsoft.com/office/drawing/2014/main" id="{A1974A2D-240B-DF46-A259-988B7EA51A52}"/>
              </a:ext>
            </a:extLst>
          </p:cNvPr>
          <p:cNvSpPr/>
          <p:nvPr/>
        </p:nvSpPr>
        <p:spPr>
          <a:xfrm>
            <a:off x="7014688" y="4259622"/>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T4</a:t>
            </a:r>
            <a:endParaRPr kumimoji="1" lang="ja-JP" altLang="en-US" sz="1200">
              <a:solidFill>
                <a:schemeClr val="tx1"/>
              </a:solidFill>
            </a:endParaRPr>
          </a:p>
        </p:txBody>
      </p:sp>
      <p:sp>
        <p:nvSpPr>
          <p:cNvPr id="74" name="正方形/長方形 73">
            <a:extLst>
              <a:ext uri="{FF2B5EF4-FFF2-40B4-BE49-F238E27FC236}">
                <a16:creationId xmlns:a16="http://schemas.microsoft.com/office/drawing/2014/main" id="{BD07E752-396B-6E47-B1A4-9AD0F20B3A19}"/>
              </a:ext>
            </a:extLst>
          </p:cNvPr>
          <p:cNvSpPr/>
          <p:nvPr/>
        </p:nvSpPr>
        <p:spPr>
          <a:xfrm>
            <a:off x="6503076" y="4259622"/>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T5</a:t>
            </a:r>
            <a:endParaRPr kumimoji="1" lang="ja-JP" altLang="en-US" sz="1200">
              <a:solidFill>
                <a:schemeClr val="tx1"/>
              </a:solidFill>
            </a:endParaRPr>
          </a:p>
        </p:txBody>
      </p:sp>
      <p:cxnSp>
        <p:nvCxnSpPr>
          <p:cNvPr id="75" name="直線コネクタ 74">
            <a:extLst>
              <a:ext uri="{FF2B5EF4-FFF2-40B4-BE49-F238E27FC236}">
                <a16:creationId xmlns:a16="http://schemas.microsoft.com/office/drawing/2014/main" id="{66DB80C4-DA8C-AB48-A95E-9BF30BF38CE1}"/>
              </a:ext>
            </a:extLst>
          </p:cNvPr>
          <p:cNvCxnSpPr>
            <a:cxnSpLocks/>
          </p:cNvCxnSpPr>
          <p:nvPr/>
        </p:nvCxnSpPr>
        <p:spPr>
          <a:xfrm>
            <a:off x="6503076" y="4195592"/>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0B1679D3-B619-074E-8C2D-F9C4FF39A2A4}"/>
              </a:ext>
            </a:extLst>
          </p:cNvPr>
          <p:cNvCxnSpPr>
            <a:cxnSpLocks/>
          </p:cNvCxnSpPr>
          <p:nvPr/>
        </p:nvCxnSpPr>
        <p:spPr>
          <a:xfrm>
            <a:off x="6503076" y="4700212"/>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AAC7DD12-43DF-A34E-830D-ECC0680929B6}"/>
              </a:ext>
            </a:extLst>
          </p:cNvPr>
          <p:cNvSpPr/>
          <p:nvPr/>
        </p:nvSpPr>
        <p:spPr>
          <a:xfrm>
            <a:off x="8502210" y="4210457"/>
            <a:ext cx="490330" cy="490330"/>
          </a:xfrm>
          <a:prstGeom prst="rect">
            <a:avLst/>
          </a:prstGeom>
          <a:noFill/>
          <a:ln w="254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88F538C4-8A34-9547-B4C4-E11D71087BBE}"/>
              </a:ext>
            </a:extLst>
          </p:cNvPr>
          <p:cNvSpPr/>
          <p:nvPr/>
        </p:nvSpPr>
        <p:spPr>
          <a:xfrm>
            <a:off x="2739324" y="4411587"/>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T1</a:t>
            </a:r>
            <a:endParaRPr kumimoji="1" lang="ja-JP" altLang="en-US" sz="1200">
              <a:solidFill>
                <a:schemeClr val="tx1"/>
              </a:solidFill>
            </a:endParaRPr>
          </a:p>
        </p:txBody>
      </p:sp>
      <p:sp>
        <p:nvSpPr>
          <p:cNvPr id="79" name="正方形/長方形 78">
            <a:extLst>
              <a:ext uri="{FF2B5EF4-FFF2-40B4-BE49-F238E27FC236}">
                <a16:creationId xmlns:a16="http://schemas.microsoft.com/office/drawing/2014/main" id="{C8A18C50-B09C-3044-B071-0DFE964EA6B9}"/>
              </a:ext>
            </a:extLst>
          </p:cNvPr>
          <p:cNvSpPr/>
          <p:nvPr/>
        </p:nvSpPr>
        <p:spPr>
          <a:xfrm>
            <a:off x="2236323" y="4411587"/>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T2</a:t>
            </a:r>
            <a:endParaRPr kumimoji="1" lang="ja-JP" altLang="en-US" sz="1200">
              <a:solidFill>
                <a:schemeClr val="tx1"/>
              </a:solidFill>
            </a:endParaRPr>
          </a:p>
        </p:txBody>
      </p:sp>
      <p:sp>
        <p:nvSpPr>
          <p:cNvPr id="80" name="正方形/長方形 79">
            <a:extLst>
              <a:ext uri="{FF2B5EF4-FFF2-40B4-BE49-F238E27FC236}">
                <a16:creationId xmlns:a16="http://schemas.microsoft.com/office/drawing/2014/main" id="{2F4419BA-D8FD-CF45-98D7-2A32F72A40EF}"/>
              </a:ext>
            </a:extLst>
          </p:cNvPr>
          <p:cNvSpPr/>
          <p:nvPr/>
        </p:nvSpPr>
        <p:spPr>
          <a:xfrm>
            <a:off x="1724710" y="4411587"/>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T3</a:t>
            </a:r>
            <a:endParaRPr kumimoji="1" lang="ja-JP" altLang="en-US" sz="1200">
              <a:solidFill>
                <a:schemeClr val="tx1"/>
              </a:solidFill>
            </a:endParaRPr>
          </a:p>
        </p:txBody>
      </p:sp>
      <p:sp>
        <p:nvSpPr>
          <p:cNvPr id="81" name="テキスト ボックス 80">
            <a:extLst>
              <a:ext uri="{FF2B5EF4-FFF2-40B4-BE49-F238E27FC236}">
                <a16:creationId xmlns:a16="http://schemas.microsoft.com/office/drawing/2014/main" id="{629223CD-0ECB-0D4C-9E1E-E27D97B74055}"/>
              </a:ext>
            </a:extLst>
          </p:cNvPr>
          <p:cNvSpPr txBox="1"/>
          <p:nvPr/>
        </p:nvSpPr>
        <p:spPr>
          <a:xfrm>
            <a:off x="619475" y="3975437"/>
            <a:ext cx="2652066" cy="369332"/>
          </a:xfrm>
          <a:prstGeom prst="rect">
            <a:avLst/>
          </a:prstGeom>
          <a:noFill/>
        </p:spPr>
        <p:txBody>
          <a:bodyPr wrap="square" rtlCol="0">
            <a:spAutoFit/>
          </a:bodyPr>
          <a:lstStyle/>
          <a:p>
            <a:r>
              <a:rPr kumimoji="1" lang="en-US" altLang="ja-JP" dirty="0"/>
              <a:t>Dispatch Serial Queue</a:t>
            </a:r>
            <a:endParaRPr kumimoji="1" lang="ja-JP" altLang="en-US"/>
          </a:p>
        </p:txBody>
      </p:sp>
      <p:sp>
        <p:nvSpPr>
          <p:cNvPr id="82" name="正方形/長方形 81">
            <a:extLst>
              <a:ext uri="{FF2B5EF4-FFF2-40B4-BE49-F238E27FC236}">
                <a16:creationId xmlns:a16="http://schemas.microsoft.com/office/drawing/2014/main" id="{D639FF9E-4A10-4542-AC5B-9BCCE695FD57}"/>
              </a:ext>
            </a:extLst>
          </p:cNvPr>
          <p:cNvSpPr/>
          <p:nvPr/>
        </p:nvSpPr>
        <p:spPr>
          <a:xfrm>
            <a:off x="1213098" y="4411587"/>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T4</a:t>
            </a:r>
            <a:endParaRPr kumimoji="1" lang="ja-JP" altLang="en-US" sz="1200">
              <a:solidFill>
                <a:schemeClr val="tx1"/>
              </a:solidFill>
            </a:endParaRPr>
          </a:p>
        </p:txBody>
      </p:sp>
      <p:sp>
        <p:nvSpPr>
          <p:cNvPr id="83" name="正方形/長方形 82">
            <a:extLst>
              <a:ext uri="{FF2B5EF4-FFF2-40B4-BE49-F238E27FC236}">
                <a16:creationId xmlns:a16="http://schemas.microsoft.com/office/drawing/2014/main" id="{51FEDA64-1237-7741-87C0-D3B3E4A9ACEF}"/>
              </a:ext>
            </a:extLst>
          </p:cNvPr>
          <p:cNvSpPr/>
          <p:nvPr/>
        </p:nvSpPr>
        <p:spPr>
          <a:xfrm>
            <a:off x="701486" y="4411587"/>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T5</a:t>
            </a:r>
            <a:endParaRPr kumimoji="1" lang="ja-JP" altLang="en-US" sz="1200">
              <a:solidFill>
                <a:schemeClr val="tx1"/>
              </a:solidFill>
            </a:endParaRPr>
          </a:p>
        </p:txBody>
      </p:sp>
      <p:cxnSp>
        <p:nvCxnSpPr>
          <p:cNvPr id="84" name="直線コネクタ 83">
            <a:extLst>
              <a:ext uri="{FF2B5EF4-FFF2-40B4-BE49-F238E27FC236}">
                <a16:creationId xmlns:a16="http://schemas.microsoft.com/office/drawing/2014/main" id="{8EF70942-B149-F149-A477-0731F2612C44}"/>
              </a:ext>
            </a:extLst>
          </p:cNvPr>
          <p:cNvCxnSpPr>
            <a:cxnSpLocks/>
          </p:cNvCxnSpPr>
          <p:nvPr/>
        </p:nvCxnSpPr>
        <p:spPr>
          <a:xfrm>
            <a:off x="701486" y="4347557"/>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53EB51FC-CBF3-E84D-A931-494495D91CE7}"/>
              </a:ext>
            </a:extLst>
          </p:cNvPr>
          <p:cNvCxnSpPr>
            <a:cxnSpLocks/>
          </p:cNvCxnSpPr>
          <p:nvPr/>
        </p:nvCxnSpPr>
        <p:spPr>
          <a:xfrm>
            <a:off x="701486" y="4852177"/>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正方形/長方形 85">
            <a:extLst>
              <a:ext uri="{FF2B5EF4-FFF2-40B4-BE49-F238E27FC236}">
                <a16:creationId xmlns:a16="http://schemas.microsoft.com/office/drawing/2014/main" id="{303A0842-CE5B-E24C-9896-230E8A3C1D0A}"/>
              </a:ext>
            </a:extLst>
          </p:cNvPr>
          <p:cNvSpPr/>
          <p:nvPr/>
        </p:nvSpPr>
        <p:spPr>
          <a:xfrm>
            <a:off x="2700620" y="4363995"/>
            <a:ext cx="490330" cy="490330"/>
          </a:xfrm>
          <a:prstGeom prst="rect">
            <a:avLst/>
          </a:prstGeom>
          <a:noFill/>
          <a:ln w="254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角丸四角形 86">
            <a:extLst>
              <a:ext uri="{FF2B5EF4-FFF2-40B4-BE49-F238E27FC236}">
                <a16:creationId xmlns:a16="http://schemas.microsoft.com/office/drawing/2014/main" id="{B1D6B204-71B4-6444-9CA3-9691BABF5A0C}"/>
              </a:ext>
            </a:extLst>
          </p:cNvPr>
          <p:cNvSpPr/>
          <p:nvPr/>
        </p:nvSpPr>
        <p:spPr>
          <a:xfrm>
            <a:off x="3825019" y="4148261"/>
            <a:ext cx="2150119" cy="2307411"/>
          </a:xfrm>
          <a:prstGeom prst="roundRect">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角丸四角形 89">
            <a:extLst>
              <a:ext uri="{FF2B5EF4-FFF2-40B4-BE49-F238E27FC236}">
                <a16:creationId xmlns:a16="http://schemas.microsoft.com/office/drawing/2014/main" id="{5DFA58DA-68B0-0E4B-8073-E33EE78A4FA8}"/>
              </a:ext>
            </a:extLst>
          </p:cNvPr>
          <p:cNvSpPr/>
          <p:nvPr/>
        </p:nvSpPr>
        <p:spPr>
          <a:xfrm>
            <a:off x="4069610" y="4535028"/>
            <a:ext cx="1635998" cy="1765472"/>
          </a:xfrm>
          <a:prstGeom prst="roundRect">
            <a:avLst/>
          </a:prstGeom>
          <a:solidFill>
            <a:schemeClr val="accent6">
              <a:alpha val="3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角丸四角形 90">
            <a:extLst>
              <a:ext uri="{FF2B5EF4-FFF2-40B4-BE49-F238E27FC236}">
                <a16:creationId xmlns:a16="http://schemas.microsoft.com/office/drawing/2014/main" id="{7CBF01DC-F4AB-B441-B77A-F5DA9F923569}"/>
              </a:ext>
            </a:extLst>
          </p:cNvPr>
          <p:cNvSpPr/>
          <p:nvPr/>
        </p:nvSpPr>
        <p:spPr>
          <a:xfrm>
            <a:off x="4352427" y="4889220"/>
            <a:ext cx="1110636" cy="1290179"/>
          </a:xfrm>
          <a:prstGeom prst="roundRect">
            <a:avLst/>
          </a:prstGeom>
          <a:solidFill>
            <a:schemeClr val="accent1">
              <a:alpha val="3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a:extLst>
              <a:ext uri="{FF2B5EF4-FFF2-40B4-BE49-F238E27FC236}">
                <a16:creationId xmlns:a16="http://schemas.microsoft.com/office/drawing/2014/main" id="{454ACBA1-33CD-5447-AF6D-81412C6AD0A8}"/>
              </a:ext>
            </a:extLst>
          </p:cNvPr>
          <p:cNvSpPr txBox="1"/>
          <p:nvPr/>
        </p:nvSpPr>
        <p:spPr>
          <a:xfrm>
            <a:off x="3973737" y="4557156"/>
            <a:ext cx="1846980" cy="369332"/>
          </a:xfrm>
          <a:prstGeom prst="rect">
            <a:avLst/>
          </a:prstGeom>
          <a:noFill/>
        </p:spPr>
        <p:txBody>
          <a:bodyPr wrap="none" rtlCol="0">
            <a:spAutoFit/>
          </a:bodyPr>
          <a:lstStyle/>
          <a:p>
            <a:r>
              <a:rPr kumimoji="1" lang="en-US" altLang="ja-JP" dirty="0"/>
              <a:t>Thread Support</a:t>
            </a:r>
            <a:endParaRPr kumimoji="1" lang="ja-JP" altLang="en-US"/>
          </a:p>
        </p:txBody>
      </p:sp>
      <p:sp>
        <p:nvSpPr>
          <p:cNvPr id="93" name="正方形/長方形 92">
            <a:extLst>
              <a:ext uri="{FF2B5EF4-FFF2-40B4-BE49-F238E27FC236}">
                <a16:creationId xmlns:a16="http://schemas.microsoft.com/office/drawing/2014/main" id="{1BDB5D21-9E63-2A4D-AFAC-2DE900F6873E}"/>
              </a:ext>
            </a:extLst>
          </p:cNvPr>
          <p:cNvSpPr/>
          <p:nvPr/>
        </p:nvSpPr>
        <p:spPr>
          <a:xfrm>
            <a:off x="4681393" y="4989457"/>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T1</a:t>
            </a:r>
            <a:endParaRPr kumimoji="1" lang="ja-JP" altLang="en-US"/>
          </a:p>
        </p:txBody>
      </p:sp>
      <p:sp>
        <p:nvSpPr>
          <p:cNvPr id="105" name="テキスト ボックス 104">
            <a:extLst>
              <a:ext uri="{FF2B5EF4-FFF2-40B4-BE49-F238E27FC236}">
                <a16:creationId xmlns:a16="http://schemas.microsoft.com/office/drawing/2014/main" id="{0142BC95-EA04-DA4C-A247-791FB88CFC4B}"/>
              </a:ext>
            </a:extLst>
          </p:cNvPr>
          <p:cNvSpPr txBox="1"/>
          <p:nvPr/>
        </p:nvSpPr>
        <p:spPr>
          <a:xfrm>
            <a:off x="4280712" y="4171653"/>
            <a:ext cx="1233030" cy="369332"/>
          </a:xfrm>
          <a:prstGeom prst="rect">
            <a:avLst/>
          </a:prstGeom>
          <a:noFill/>
        </p:spPr>
        <p:txBody>
          <a:bodyPr wrap="none" rtlCol="0">
            <a:spAutoFit/>
          </a:bodyPr>
          <a:lstStyle/>
          <a:p>
            <a:r>
              <a:rPr kumimoji="1" lang="en-US" altLang="ja-JP" dirty="0"/>
              <a:t>First Core</a:t>
            </a:r>
            <a:endParaRPr kumimoji="1" lang="ja-JP" altLang="en-US"/>
          </a:p>
        </p:txBody>
      </p:sp>
      <p:sp>
        <p:nvSpPr>
          <p:cNvPr id="111" name="テキスト ボックス 110">
            <a:extLst>
              <a:ext uri="{FF2B5EF4-FFF2-40B4-BE49-F238E27FC236}">
                <a16:creationId xmlns:a16="http://schemas.microsoft.com/office/drawing/2014/main" id="{7291C217-3488-2E44-AC43-3FC59E43FC50}"/>
              </a:ext>
            </a:extLst>
          </p:cNvPr>
          <p:cNvSpPr txBox="1"/>
          <p:nvPr/>
        </p:nvSpPr>
        <p:spPr>
          <a:xfrm>
            <a:off x="4555627" y="3819413"/>
            <a:ext cx="663964" cy="369332"/>
          </a:xfrm>
          <a:prstGeom prst="rect">
            <a:avLst/>
          </a:prstGeom>
          <a:noFill/>
        </p:spPr>
        <p:txBody>
          <a:bodyPr wrap="square" rtlCol="0">
            <a:spAutoFit/>
          </a:bodyPr>
          <a:lstStyle/>
          <a:p>
            <a:r>
              <a:rPr kumimoji="1" lang="en-US" altLang="ja-JP" dirty="0"/>
              <a:t>CPU</a:t>
            </a:r>
            <a:endParaRPr kumimoji="1" lang="ja-JP" altLang="en-US"/>
          </a:p>
        </p:txBody>
      </p:sp>
      <p:cxnSp>
        <p:nvCxnSpPr>
          <p:cNvPr id="112" name="直線矢印コネクタ 111">
            <a:extLst>
              <a:ext uri="{FF2B5EF4-FFF2-40B4-BE49-F238E27FC236}">
                <a16:creationId xmlns:a16="http://schemas.microsoft.com/office/drawing/2014/main" id="{1596BA71-FD7D-4340-A876-825EBBDAE5B5}"/>
              </a:ext>
            </a:extLst>
          </p:cNvPr>
          <p:cNvCxnSpPr>
            <a:cxnSpLocks/>
            <a:stCxn id="86" idx="3"/>
          </p:cNvCxnSpPr>
          <p:nvPr/>
        </p:nvCxnSpPr>
        <p:spPr>
          <a:xfrm>
            <a:off x="3190950" y="4609160"/>
            <a:ext cx="1473431" cy="1230851"/>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9D94EFB4-F3D1-4643-A928-2FD1BAD644E8}"/>
              </a:ext>
            </a:extLst>
          </p:cNvPr>
          <p:cNvCxnSpPr>
            <a:cxnSpLocks/>
            <a:stCxn id="86" idx="3"/>
            <a:endCxn id="93" idx="1"/>
          </p:cNvCxnSpPr>
          <p:nvPr/>
        </p:nvCxnSpPr>
        <p:spPr>
          <a:xfrm>
            <a:off x="3190950" y="4609160"/>
            <a:ext cx="1490443" cy="6248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1403DA2A-7661-554B-AECE-5D53BBE76050}"/>
              </a:ext>
            </a:extLst>
          </p:cNvPr>
          <p:cNvSpPr/>
          <p:nvPr/>
        </p:nvSpPr>
        <p:spPr>
          <a:xfrm>
            <a:off x="4681393" y="5585688"/>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T2</a:t>
            </a:r>
            <a:endParaRPr kumimoji="1" lang="ja-JP" altLang="en-US"/>
          </a:p>
        </p:txBody>
      </p:sp>
      <p:sp>
        <p:nvSpPr>
          <p:cNvPr id="118" name="テキスト ボックス 117">
            <a:extLst>
              <a:ext uri="{FF2B5EF4-FFF2-40B4-BE49-F238E27FC236}">
                <a16:creationId xmlns:a16="http://schemas.microsoft.com/office/drawing/2014/main" id="{A8DA3C5C-AF92-6740-86DD-354C17A9177B}"/>
              </a:ext>
            </a:extLst>
          </p:cNvPr>
          <p:cNvSpPr txBox="1"/>
          <p:nvPr/>
        </p:nvSpPr>
        <p:spPr>
          <a:xfrm>
            <a:off x="1238122" y="4951391"/>
            <a:ext cx="1923197" cy="461665"/>
          </a:xfrm>
          <a:prstGeom prst="rect">
            <a:avLst/>
          </a:prstGeom>
          <a:noFill/>
        </p:spPr>
        <p:txBody>
          <a:bodyPr wrap="square" rtlCol="0">
            <a:spAutoFit/>
          </a:bodyPr>
          <a:lstStyle/>
          <a:p>
            <a:r>
              <a:rPr kumimoji="1" lang="ja-JP" altLang="en-US" sz="1200"/>
              <a:t>ディスパッチによる</a:t>
            </a:r>
            <a:endParaRPr kumimoji="1" lang="en-US" altLang="ja-JP" sz="1200" dirty="0"/>
          </a:p>
          <a:p>
            <a:r>
              <a:rPr lang="ja-JP" altLang="en-US" sz="1200"/>
              <a:t>オーバーヘッド</a:t>
            </a:r>
            <a:r>
              <a:rPr lang="en-US" altLang="ja-JP" sz="1200" dirty="0"/>
              <a:t>(</a:t>
            </a:r>
            <a:r>
              <a:rPr lang="ja-JP" altLang="en-US" sz="1200"/>
              <a:t>小</a:t>
            </a:r>
            <a:r>
              <a:rPr lang="en-US" altLang="ja-JP" sz="1200" dirty="0"/>
              <a:t>)</a:t>
            </a:r>
            <a:endParaRPr kumimoji="1" lang="en-US" altLang="ja-JP" sz="1200" dirty="0"/>
          </a:p>
        </p:txBody>
      </p:sp>
      <p:sp>
        <p:nvSpPr>
          <p:cNvPr id="119" name="テキスト ボックス 118">
            <a:extLst>
              <a:ext uri="{FF2B5EF4-FFF2-40B4-BE49-F238E27FC236}">
                <a16:creationId xmlns:a16="http://schemas.microsoft.com/office/drawing/2014/main" id="{5BCC137D-6E2A-D442-AC0C-F19F08F9EBA7}"/>
              </a:ext>
            </a:extLst>
          </p:cNvPr>
          <p:cNvSpPr txBox="1"/>
          <p:nvPr/>
        </p:nvSpPr>
        <p:spPr>
          <a:xfrm>
            <a:off x="1286225" y="6435994"/>
            <a:ext cx="8922635" cy="369332"/>
          </a:xfrm>
          <a:prstGeom prst="rect">
            <a:avLst/>
          </a:prstGeom>
          <a:noFill/>
        </p:spPr>
        <p:txBody>
          <a:bodyPr wrap="none" rtlCol="0">
            <a:spAutoFit/>
          </a:bodyPr>
          <a:lstStyle/>
          <a:p>
            <a:r>
              <a:rPr kumimoji="1" lang="ja-JP" altLang="en-US"/>
              <a:t>他の</a:t>
            </a:r>
            <a:r>
              <a:rPr kumimoji="1" lang="en-US" altLang="ja-JP" dirty="0"/>
              <a:t>Queue</a:t>
            </a:r>
            <a:r>
              <a:rPr kumimoji="1" lang="ja-JP" altLang="en-US"/>
              <a:t>のスレッドに計算資源</a:t>
            </a:r>
            <a:r>
              <a:rPr kumimoji="1" lang="en-US" altLang="ja-JP" dirty="0"/>
              <a:t>(Core</a:t>
            </a:r>
            <a:r>
              <a:rPr kumimoji="1" lang="ja-JP" altLang="en-US"/>
              <a:t>の</a:t>
            </a:r>
            <a:r>
              <a:rPr kumimoji="1" lang="en-US" altLang="ja-JP" dirty="0"/>
              <a:t>T1orT2)</a:t>
            </a:r>
            <a:r>
              <a:rPr kumimoji="1" lang="ja-JP" altLang="en-US"/>
              <a:t>が奪われない限り起きないと思う</a:t>
            </a:r>
          </a:p>
        </p:txBody>
      </p:sp>
      <p:sp>
        <p:nvSpPr>
          <p:cNvPr id="120" name="上矢印 119">
            <a:extLst>
              <a:ext uri="{FF2B5EF4-FFF2-40B4-BE49-F238E27FC236}">
                <a16:creationId xmlns:a16="http://schemas.microsoft.com/office/drawing/2014/main" id="{A7C0ED68-BAD9-074D-AF57-ECB98CE2669E}"/>
              </a:ext>
            </a:extLst>
          </p:cNvPr>
          <p:cNvSpPr/>
          <p:nvPr/>
        </p:nvSpPr>
        <p:spPr>
          <a:xfrm>
            <a:off x="3648280" y="4955666"/>
            <a:ext cx="280755" cy="33038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上矢印 120">
            <a:extLst>
              <a:ext uri="{FF2B5EF4-FFF2-40B4-BE49-F238E27FC236}">
                <a16:creationId xmlns:a16="http://schemas.microsoft.com/office/drawing/2014/main" id="{F20087AA-D15F-524C-B139-721F12F737C2}"/>
              </a:ext>
            </a:extLst>
          </p:cNvPr>
          <p:cNvSpPr/>
          <p:nvPr/>
        </p:nvSpPr>
        <p:spPr>
          <a:xfrm rot="10800000">
            <a:off x="9429177" y="4672667"/>
            <a:ext cx="280755" cy="33038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2" name="直線コネクタ 121">
            <a:extLst>
              <a:ext uri="{FF2B5EF4-FFF2-40B4-BE49-F238E27FC236}">
                <a16:creationId xmlns:a16="http://schemas.microsoft.com/office/drawing/2014/main" id="{77265BE2-439C-D744-9F36-403516784C86}"/>
              </a:ext>
            </a:extLst>
          </p:cNvPr>
          <p:cNvCxnSpPr/>
          <p:nvPr/>
        </p:nvCxnSpPr>
        <p:spPr>
          <a:xfrm flipV="1">
            <a:off x="134911" y="4001013"/>
            <a:ext cx="11801800" cy="275033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24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正方形/長方形 213">
            <a:extLst>
              <a:ext uri="{FF2B5EF4-FFF2-40B4-BE49-F238E27FC236}">
                <a16:creationId xmlns:a16="http://schemas.microsoft.com/office/drawing/2014/main" id="{76CDC1ED-A4DA-3F42-909C-F99DB48A06D1}"/>
              </a:ext>
            </a:extLst>
          </p:cNvPr>
          <p:cNvSpPr/>
          <p:nvPr/>
        </p:nvSpPr>
        <p:spPr>
          <a:xfrm>
            <a:off x="6253880" y="3840194"/>
            <a:ext cx="5682831" cy="2753263"/>
          </a:xfrm>
          <a:prstGeom prst="rect">
            <a:avLst/>
          </a:prstGeom>
          <a:solidFill>
            <a:schemeClr val="accent5">
              <a:alpha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フッター プレースホルダー 1">
            <a:extLst>
              <a:ext uri="{FF2B5EF4-FFF2-40B4-BE49-F238E27FC236}">
                <a16:creationId xmlns:a16="http://schemas.microsoft.com/office/drawing/2014/main" id="{1C081B54-704B-1C4F-9AC1-1F3AEAEF0E9C}"/>
              </a:ext>
            </a:extLst>
          </p:cNvPr>
          <p:cNvSpPr>
            <a:spLocks noGrp="1"/>
          </p:cNvSpPr>
          <p:nvPr>
            <p:ph type="ftr" sz="quarter" idx="11"/>
          </p:nvPr>
        </p:nvSpPr>
        <p:spPr>
          <a:xfrm>
            <a:off x="4038600" y="6462366"/>
            <a:ext cx="4114800" cy="365125"/>
          </a:xfrm>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9D486183-E042-E640-B493-03FCE8C6E1EF}"/>
              </a:ext>
            </a:extLst>
          </p:cNvPr>
          <p:cNvSpPr>
            <a:spLocks noGrp="1"/>
          </p:cNvSpPr>
          <p:nvPr>
            <p:ph type="sldNum" sz="quarter" idx="12"/>
          </p:nvPr>
        </p:nvSpPr>
        <p:spPr>
          <a:xfrm>
            <a:off x="8610600" y="6462366"/>
            <a:ext cx="2743200" cy="365125"/>
          </a:xfrm>
        </p:spPr>
        <p:txBody>
          <a:bodyPr/>
          <a:lstStyle/>
          <a:p>
            <a:fld id="{7987AE00-6EE0-7E4E-AB7E-D50299276F4C}" type="slidenum">
              <a:rPr kumimoji="1" lang="ja-JP" altLang="en-US" smtClean="0"/>
              <a:t>5</a:t>
            </a:fld>
            <a:endParaRPr kumimoji="1" lang="ja-JP" altLang="en-US"/>
          </a:p>
        </p:txBody>
      </p:sp>
      <p:sp>
        <p:nvSpPr>
          <p:cNvPr id="60" name="角丸四角形 59">
            <a:extLst>
              <a:ext uri="{FF2B5EF4-FFF2-40B4-BE49-F238E27FC236}">
                <a16:creationId xmlns:a16="http://schemas.microsoft.com/office/drawing/2014/main" id="{3104C6EC-CE1C-A944-B84D-153FA8BC584F}"/>
              </a:ext>
            </a:extLst>
          </p:cNvPr>
          <p:cNvSpPr/>
          <p:nvPr/>
        </p:nvSpPr>
        <p:spPr>
          <a:xfrm>
            <a:off x="9712433" y="348280"/>
            <a:ext cx="2150119" cy="3090107"/>
          </a:xfrm>
          <a:prstGeom prst="roundRect">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角丸四角形 60">
            <a:extLst>
              <a:ext uri="{FF2B5EF4-FFF2-40B4-BE49-F238E27FC236}">
                <a16:creationId xmlns:a16="http://schemas.microsoft.com/office/drawing/2014/main" id="{620F7466-B5A2-3844-B485-27157B3FA120}"/>
              </a:ext>
            </a:extLst>
          </p:cNvPr>
          <p:cNvSpPr/>
          <p:nvPr/>
        </p:nvSpPr>
        <p:spPr>
          <a:xfrm>
            <a:off x="9957024" y="735047"/>
            <a:ext cx="1635998" cy="1152036"/>
          </a:xfrm>
          <a:prstGeom prst="roundRect">
            <a:avLst/>
          </a:prstGeom>
          <a:solidFill>
            <a:schemeClr val="accent6">
              <a:alpha val="3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角丸四角形 61">
            <a:extLst>
              <a:ext uri="{FF2B5EF4-FFF2-40B4-BE49-F238E27FC236}">
                <a16:creationId xmlns:a16="http://schemas.microsoft.com/office/drawing/2014/main" id="{7FB97653-C4DA-3B41-92F7-286B674A2C74}"/>
              </a:ext>
            </a:extLst>
          </p:cNvPr>
          <p:cNvSpPr/>
          <p:nvPr/>
        </p:nvSpPr>
        <p:spPr>
          <a:xfrm>
            <a:off x="10239841" y="1089239"/>
            <a:ext cx="1110636" cy="645975"/>
          </a:xfrm>
          <a:prstGeom prst="roundRect">
            <a:avLst/>
          </a:prstGeom>
          <a:solidFill>
            <a:schemeClr val="accent1">
              <a:alpha val="3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9C286886-3FD6-FD48-9972-3C93EAD48DBE}"/>
              </a:ext>
            </a:extLst>
          </p:cNvPr>
          <p:cNvSpPr txBox="1"/>
          <p:nvPr/>
        </p:nvSpPr>
        <p:spPr>
          <a:xfrm>
            <a:off x="9861151" y="757175"/>
            <a:ext cx="1846980" cy="369332"/>
          </a:xfrm>
          <a:prstGeom prst="rect">
            <a:avLst/>
          </a:prstGeom>
          <a:noFill/>
        </p:spPr>
        <p:txBody>
          <a:bodyPr wrap="none" rtlCol="0">
            <a:spAutoFit/>
          </a:bodyPr>
          <a:lstStyle/>
          <a:p>
            <a:r>
              <a:rPr kumimoji="1" lang="en-US" altLang="ja-JP" dirty="0"/>
              <a:t>Thread Support</a:t>
            </a:r>
            <a:endParaRPr kumimoji="1" lang="ja-JP" altLang="en-US"/>
          </a:p>
        </p:txBody>
      </p:sp>
      <p:sp>
        <p:nvSpPr>
          <p:cNvPr id="64" name="正方形/長方形 63">
            <a:extLst>
              <a:ext uri="{FF2B5EF4-FFF2-40B4-BE49-F238E27FC236}">
                <a16:creationId xmlns:a16="http://schemas.microsoft.com/office/drawing/2014/main" id="{4623CB51-58BC-0E49-966D-E744A179D7FF}"/>
              </a:ext>
            </a:extLst>
          </p:cNvPr>
          <p:cNvSpPr/>
          <p:nvPr/>
        </p:nvSpPr>
        <p:spPr>
          <a:xfrm>
            <a:off x="10568807" y="1189476"/>
            <a:ext cx="489180" cy="489180"/>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T1</a:t>
            </a:r>
            <a:endParaRPr kumimoji="1" lang="ja-JP" altLang="en-US"/>
          </a:p>
        </p:txBody>
      </p:sp>
      <p:sp>
        <p:nvSpPr>
          <p:cNvPr id="65" name="テキスト ボックス 64">
            <a:extLst>
              <a:ext uri="{FF2B5EF4-FFF2-40B4-BE49-F238E27FC236}">
                <a16:creationId xmlns:a16="http://schemas.microsoft.com/office/drawing/2014/main" id="{A8485D44-03DF-3B49-83AB-C41D52E3A3C0}"/>
              </a:ext>
            </a:extLst>
          </p:cNvPr>
          <p:cNvSpPr txBox="1"/>
          <p:nvPr/>
        </p:nvSpPr>
        <p:spPr>
          <a:xfrm>
            <a:off x="10168126" y="371672"/>
            <a:ext cx="1233030" cy="369332"/>
          </a:xfrm>
          <a:prstGeom prst="rect">
            <a:avLst/>
          </a:prstGeom>
          <a:noFill/>
        </p:spPr>
        <p:txBody>
          <a:bodyPr wrap="none" rtlCol="0">
            <a:spAutoFit/>
          </a:bodyPr>
          <a:lstStyle/>
          <a:p>
            <a:r>
              <a:rPr kumimoji="1" lang="en-US" altLang="ja-JP" dirty="0"/>
              <a:t>First Core</a:t>
            </a:r>
            <a:endParaRPr kumimoji="1" lang="ja-JP" altLang="en-US"/>
          </a:p>
        </p:txBody>
      </p:sp>
      <p:sp>
        <p:nvSpPr>
          <p:cNvPr id="66" name="テキスト ボックス 65">
            <a:extLst>
              <a:ext uri="{FF2B5EF4-FFF2-40B4-BE49-F238E27FC236}">
                <a16:creationId xmlns:a16="http://schemas.microsoft.com/office/drawing/2014/main" id="{817F61D6-FAB1-E44B-9E81-53A5357613F1}"/>
              </a:ext>
            </a:extLst>
          </p:cNvPr>
          <p:cNvSpPr txBox="1"/>
          <p:nvPr/>
        </p:nvSpPr>
        <p:spPr>
          <a:xfrm>
            <a:off x="10468182" y="-2527"/>
            <a:ext cx="663964" cy="369332"/>
          </a:xfrm>
          <a:prstGeom prst="rect">
            <a:avLst/>
          </a:prstGeom>
          <a:noFill/>
        </p:spPr>
        <p:txBody>
          <a:bodyPr wrap="none" rtlCol="0">
            <a:spAutoFit/>
          </a:bodyPr>
          <a:lstStyle/>
          <a:p>
            <a:r>
              <a:rPr kumimoji="1" lang="en-US" altLang="ja-JP" dirty="0"/>
              <a:t>CPU</a:t>
            </a:r>
            <a:endParaRPr kumimoji="1" lang="ja-JP" altLang="en-US"/>
          </a:p>
        </p:txBody>
      </p:sp>
      <p:cxnSp>
        <p:nvCxnSpPr>
          <p:cNvPr id="75" name="直線矢印コネクタ 74">
            <a:extLst>
              <a:ext uri="{FF2B5EF4-FFF2-40B4-BE49-F238E27FC236}">
                <a16:creationId xmlns:a16="http://schemas.microsoft.com/office/drawing/2014/main" id="{B4E72249-B882-964A-9F10-9CF9E60FE803}"/>
              </a:ext>
            </a:extLst>
          </p:cNvPr>
          <p:cNvCxnSpPr>
            <a:cxnSpLocks/>
            <a:stCxn id="116" idx="2"/>
            <a:endCxn id="64" idx="1"/>
          </p:cNvCxnSpPr>
          <p:nvPr/>
        </p:nvCxnSpPr>
        <p:spPr>
          <a:xfrm>
            <a:off x="8739881" y="1335207"/>
            <a:ext cx="1828926" cy="98859"/>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7" name="角丸四角形 76">
            <a:extLst>
              <a:ext uri="{FF2B5EF4-FFF2-40B4-BE49-F238E27FC236}">
                <a16:creationId xmlns:a16="http://schemas.microsoft.com/office/drawing/2014/main" id="{90FD7F75-4018-3C45-BBC5-54B1133DD250}"/>
              </a:ext>
            </a:extLst>
          </p:cNvPr>
          <p:cNvSpPr/>
          <p:nvPr/>
        </p:nvSpPr>
        <p:spPr>
          <a:xfrm>
            <a:off x="9957024" y="2206645"/>
            <a:ext cx="1635998" cy="1152036"/>
          </a:xfrm>
          <a:prstGeom prst="roundRect">
            <a:avLst/>
          </a:prstGeom>
          <a:solidFill>
            <a:schemeClr val="accent6">
              <a:alpha val="3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角丸四角形 77">
            <a:extLst>
              <a:ext uri="{FF2B5EF4-FFF2-40B4-BE49-F238E27FC236}">
                <a16:creationId xmlns:a16="http://schemas.microsoft.com/office/drawing/2014/main" id="{EA0217FD-BA15-B04E-998B-49338E51DC95}"/>
              </a:ext>
            </a:extLst>
          </p:cNvPr>
          <p:cNvSpPr/>
          <p:nvPr/>
        </p:nvSpPr>
        <p:spPr>
          <a:xfrm>
            <a:off x="10239841" y="2560837"/>
            <a:ext cx="1110636" cy="645975"/>
          </a:xfrm>
          <a:prstGeom prst="roundRect">
            <a:avLst/>
          </a:prstGeom>
          <a:solidFill>
            <a:schemeClr val="accent1">
              <a:alpha val="3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a:extLst>
              <a:ext uri="{FF2B5EF4-FFF2-40B4-BE49-F238E27FC236}">
                <a16:creationId xmlns:a16="http://schemas.microsoft.com/office/drawing/2014/main" id="{9F9CFAB4-90B6-8848-9EE2-D6777CE0D698}"/>
              </a:ext>
            </a:extLst>
          </p:cNvPr>
          <p:cNvSpPr txBox="1"/>
          <p:nvPr/>
        </p:nvSpPr>
        <p:spPr>
          <a:xfrm>
            <a:off x="9861151" y="2228773"/>
            <a:ext cx="1846980" cy="369332"/>
          </a:xfrm>
          <a:prstGeom prst="rect">
            <a:avLst/>
          </a:prstGeom>
          <a:noFill/>
        </p:spPr>
        <p:txBody>
          <a:bodyPr wrap="none" rtlCol="0">
            <a:spAutoFit/>
          </a:bodyPr>
          <a:lstStyle/>
          <a:p>
            <a:r>
              <a:rPr kumimoji="1" lang="en-US" altLang="ja-JP" dirty="0"/>
              <a:t>Thread Support</a:t>
            </a:r>
            <a:endParaRPr kumimoji="1" lang="ja-JP" altLang="en-US"/>
          </a:p>
        </p:txBody>
      </p:sp>
      <p:sp>
        <p:nvSpPr>
          <p:cNvPr id="80" name="正方形/長方形 79">
            <a:extLst>
              <a:ext uri="{FF2B5EF4-FFF2-40B4-BE49-F238E27FC236}">
                <a16:creationId xmlns:a16="http://schemas.microsoft.com/office/drawing/2014/main" id="{53A7ACC2-D660-C94D-88AE-7E5E33D2C651}"/>
              </a:ext>
            </a:extLst>
          </p:cNvPr>
          <p:cNvSpPr/>
          <p:nvPr/>
        </p:nvSpPr>
        <p:spPr>
          <a:xfrm>
            <a:off x="10568807" y="2661074"/>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T1</a:t>
            </a:r>
            <a:endParaRPr kumimoji="1" lang="ja-JP" altLang="en-US"/>
          </a:p>
        </p:txBody>
      </p:sp>
      <p:sp>
        <p:nvSpPr>
          <p:cNvPr id="81" name="テキスト ボックス 80">
            <a:extLst>
              <a:ext uri="{FF2B5EF4-FFF2-40B4-BE49-F238E27FC236}">
                <a16:creationId xmlns:a16="http://schemas.microsoft.com/office/drawing/2014/main" id="{FC162FCB-1F1C-AF4F-A5EE-8B66685C23B2}"/>
              </a:ext>
            </a:extLst>
          </p:cNvPr>
          <p:cNvSpPr txBox="1"/>
          <p:nvPr/>
        </p:nvSpPr>
        <p:spPr>
          <a:xfrm>
            <a:off x="9965622" y="1869547"/>
            <a:ext cx="1537600" cy="369332"/>
          </a:xfrm>
          <a:prstGeom prst="rect">
            <a:avLst/>
          </a:prstGeom>
          <a:noFill/>
        </p:spPr>
        <p:txBody>
          <a:bodyPr wrap="none" rtlCol="0">
            <a:spAutoFit/>
          </a:bodyPr>
          <a:lstStyle/>
          <a:p>
            <a:r>
              <a:rPr lang="en-US" altLang="ja-JP" dirty="0"/>
              <a:t>Second</a:t>
            </a:r>
            <a:r>
              <a:rPr kumimoji="1" lang="en-US" altLang="ja-JP" dirty="0"/>
              <a:t> Core</a:t>
            </a:r>
            <a:endParaRPr kumimoji="1" lang="ja-JP" altLang="en-US"/>
          </a:p>
        </p:txBody>
      </p:sp>
      <p:cxnSp>
        <p:nvCxnSpPr>
          <p:cNvPr id="82" name="直線矢印コネクタ 81">
            <a:extLst>
              <a:ext uri="{FF2B5EF4-FFF2-40B4-BE49-F238E27FC236}">
                <a16:creationId xmlns:a16="http://schemas.microsoft.com/office/drawing/2014/main" id="{E80F3AD7-7F07-4748-B500-0599A563A2A9}"/>
              </a:ext>
            </a:extLst>
          </p:cNvPr>
          <p:cNvCxnSpPr>
            <a:cxnSpLocks/>
            <a:stCxn id="117" idx="2"/>
          </p:cNvCxnSpPr>
          <p:nvPr/>
        </p:nvCxnSpPr>
        <p:spPr>
          <a:xfrm>
            <a:off x="8236880" y="1335207"/>
            <a:ext cx="2331927" cy="15848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64166EC5-2BD2-E049-8CD0-E7DBF7A19803}"/>
              </a:ext>
            </a:extLst>
          </p:cNvPr>
          <p:cNvSpPr/>
          <p:nvPr/>
        </p:nvSpPr>
        <p:spPr>
          <a:xfrm>
            <a:off x="8540914" y="937274"/>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T1</a:t>
            </a:r>
            <a:endParaRPr kumimoji="1" lang="ja-JP" altLang="en-US" sz="1200">
              <a:solidFill>
                <a:schemeClr val="tx1"/>
              </a:solidFill>
            </a:endParaRPr>
          </a:p>
        </p:txBody>
      </p:sp>
      <p:sp>
        <p:nvSpPr>
          <p:cNvPr id="117" name="正方形/長方形 116">
            <a:extLst>
              <a:ext uri="{FF2B5EF4-FFF2-40B4-BE49-F238E27FC236}">
                <a16:creationId xmlns:a16="http://schemas.microsoft.com/office/drawing/2014/main" id="{A2F7F12D-4672-0A49-BD88-64E4F0418701}"/>
              </a:ext>
            </a:extLst>
          </p:cNvPr>
          <p:cNvSpPr/>
          <p:nvPr/>
        </p:nvSpPr>
        <p:spPr>
          <a:xfrm>
            <a:off x="8037913" y="937274"/>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T2</a:t>
            </a:r>
            <a:endParaRPr kumimoji="1" lang="ja-JP" altLang="en-US" sz="1200">
              <a:solidFill>
                <a:schemeClr val="tx1"/>
              </a:solidFill>
            </a:endParaRPr>
          </a:p>
        </p:txBody>
      </p:sp>
      <p:sp>
        <p:nvSpPr>
          <p:cNvPr id="118" name="正方形/長方形 117">
            <a:extLst>
              <a:ext uri="{FF2B5EF4-FFF2-40B4-BE49-F238E27FC236}">
                <a16:creationId xmlns:a16="http://schemas.microsoft.com/office/drawing/2014/main" id="{7410C3F7-4813-6449-B858-AE672EE2B277}"/>
              </a:ext>
            </a:extLst>
          </p:cNvPr>
          <p:cNvSpPr/>
          <p:nvPr/>
        </p:nvSpPr>
        <p:spPr>
          <a:xfrm>
            <a:off x="7526300" y="937274"/>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T3</a:t>
            </a:r>
            <a:endParaRPr kumimoji="1" lang="ja-JP" altLang="en-US" sz="1200">
              <a:solidFill>
                <a:schemeClr val="tx1"/>
              </a:solidFill>
            </a:endParaRPr>
          </a:p>
        </p:txBody>
      </p:sp>
      <p:sp>
        <p:nvSpPr>
          <p:cNvPr id="119" name="テキスト ボックス 118">
            <a:extLst>
              <a:ext uri="{FF2B5EF4-FFF2-40B4-BE49-F238E27FC236}">
                <a16:creationId xmlns:a16="http://schemas.microsoft.com/office/drawing/2014/main" id="{A7CD23C5-779C-3342-A3F6-49ADA7DCD3E9}"/>
              </a:ext>
            </a:extLst>
          </p:cNvPr>
          <p:cNvSpPr txBox="1"/>
          <p:nvPr/>
        </p:nvSpPr>
        <p:spPr>
          <a:xfrm>
            <a:off x="6503076" y="500283"/>
            <a:ext cx="2597740" cy="369332"/>
          </a:xfrm>
          <a:prstGeom prst="rect">
            <a:avLst/>
          </a:prstGeom>
          <a:noFill/>
        </p:spPr>
        <p:txBody>
          <a:bodyPr wrap="square" rtlCol="0">
            <a:spAutoFit/>
          </a:bodyPr>
          <a:lstStyle/>
          <a:p>
            <a:r>
              <a:rPr kumimoji="1" lang="en-US" altLang="ja-JP" dirty="0"/>
              <a:t>Dispatch Serial Queue</a:t>
            </a:r>
            <a:endParaRPr kumimoji="1" lang="ja-JP" altLang="en-US"/>
          </a:p>
        </p:txBody>
      </p:sp>
      <p:sp>
        <p:nvSpPr>
          <p:cNvPr id="120" name="正方形/長方形 119">
            <a:extLst>
              <a:ext uri="{FF2B5EF4-FFF2-40B4-BE49-F238E27FC236}">
                <a16:creationId xmlns:a16="http://schemas.microsoft.com/office/drawing/2014/main" id="{4A43E492-0BFD-5442-9226-E1B451751E99}"/>
              </a:ext>
            </a:extLst>
          </p:cNvPr>
          <p:cNvSpPr/>
          <p:nvPr/>
        </p:nvSpPr>
        <p:spPr>
          <a:xfrm>
            <a:off x="7014688" y="937274"/>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T4</a:t>
            </a:r>
            <a:endParaRPr kumimoji="1" lang="ja-JP" altLang="en-US" sz="1200">
              <a:solidFill>
                <a:schemeClr val="tx1"/>
              </a:solidFill>
            </a:endParaRPr>
          </a:p>
        </p:txBody>
      </p:sp>
      <p:sp>
        <p:nvSpPr>
          <p:cNvPr id="121" name="正方形/長方形 120">
            <a:extLst>
              <a:ext uri="{FF2B5EF4-FFF2-40B4-BE49-F238E27FC236}">
                <a16:creationId xmlns:a16="http://schemas.microsoft.com/office/drawing/2014/main" id="{4C6F55D9-F9E8-0444-90CD-ECCEA747E406}"/>
              </a:ext>
            </a:extLst>
          </p:cNvPr>
          <p:cNvSpPr/>
          <p:nvPr/>
        </p:nvSpPr>
        <p:spPr>
          <a:xfrm>
            <a:off x="6503076" y="937274"/>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T5</a:t>
            </a:r>
            <a:endParaRPr kumimoji="1" lang="ja-JP" altLang="en-US" sz="1200">
              <a:solidFill>
                <a:schemeClr val="tx1"/>
              </a:solidFill>
            </a:endParaRPr>
          </a:p>
        </p:txBody>
      </p:sp>
      <p:cxnSp>
        <p:nvCxnSpPr>
          <p:cNvPr id="122" name="直線コネクタ 121">
            <a:extLst>
              <a:ext uri="{FF2B5EF4-FFF2-40B4-BE49-F238E27FC236}">
                <a16:creationId xmlns:a16="http://schemas.microsoft.com/office/drawing/2014/main" id="{E74FE08B-6D28-5C4D-BA84-6DB9814E93D2}"/>
              </a:ext>
            </a:extLst>
          </p:cNvPr>
          <p:cNvCxnSpPr>
            <a:cxnSpLocks/>
          </p:cNvCxnSpPr>
          <p:nvPr/>
        </p:nvCxnSpPr>
        <p:spPr>
          <a:xfrm>
            <a:off x="6503076" y="873244"/>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89F2E8AA-063C-C543-90BE-C1E79793DB5D}"/>
              </a:ext>
            </a:extLst>
          </p:cNvPr>
          <p:cNvCxnSpPr>
            <a:cxnSpLocks/>
          </p:cNvCxnSpPr>
          <p:nvPr/>
        </p:nvCxnSpPr>
        <p:spPr>
          <a:xfrm>
            <a:off x="6503076" y="1377864"/>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正方形/長方形 124">
            <a:extLst>
              <a:ext uri="{FF2B5EF4-FFF2-40B4-BE49-F238E27FC236}">
                <a16:creationId xmlns:a16="http://schemas.microsoft.com/office/drawing/2014/main" id="{EF7FFAA0-925A-0D40-B97C-FD5951A484CF}"/>
              </a:ext>
            </a:extLst>
          </p:cNvPr>
          <p:cNvSpPr/>
          <p:nvPr/>
        </p:nvSpPr>
        <p:spPr>
          <a:xfrm>
            <a:off x="8619251" y="4354928"/>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T1</a:t>
            </a:r>
            <a:endParaRPr kumimoji="1" lang="ja-JP" altLang="en-US" sz="1200">
              <a:solidFill>
                <a:schemeClr val="tx1"/>
              </a:solidFill>
            </a:endParaRPr>
          </a:p>
        </p:txBody>
      </p:sp>
      <p:sp>
        <p:nvSpPr>
          <p:cNvPr id="126" name="正方形/長方形 125">
            <a:extLst>
              <a:ext uri="{FF2B5EF4-FFF2-40B4-BE49-F238E27FC236}">
                <a16:creationId xmlns:a16="http://schemas.microsoft.com/office/drawing/2014/main" id="{03ACEC9B-0693-B74A-B03A-8E60383C8225}"/>
              </a:ext>
            </a:extLst>
          </p:cNvPr>
          <p:cNvSpPr/>
          <p:nvPr/>
        </p:nvSpPr>
        <p:spPr>
          <a:xfrm>
            <a:off x="8116250" y="4354928"/>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T2</a:t>
            </a:r>
            <a:endParaRPr kumimoji="1" lang="ja-JP" altLang="en-US" sz="1200">
              <a:solidFill>
                <a:schemeClr val="tx1"/>
              </a:solidFill>
            </a:endParaRPr>
          </a:p>
        </p:txBody>
      </p:sp>
      <p:sp>
        <p:nvSpPr>
          <p:cNvPr id="127" name="正方形/長方形 126">
            <a:extLst>
              <a:ext uri="{FF2B5EF4-FFF2-40B4-BE49-F238E27FC236}">
                <a16:creationId xmlns:a16="http://schemas.microsoft.com/office/drawing/2014/main" id="{73BD1090-CE5A-3C4B-95FF-65042B53F4BA}"/>
              </a:ext>
            </a:extLst>
          </p:cNvPr>
          <p:cNvSpPr/>
          <p:nvPr/>
        </p:nvSpPr>
        <p:spPr>
          <a:xfrm>
            <a:off x="7604637" y="4354928"/>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T3</a:t>
            </a:r>
            <a:endParaRPr kumimoji="1" lang="ja-JP" altLang="en-US" sz="1200">
              <a:solidFill>
                <a:schemeClr val="tx1"/>
              </a:solidFill>
            </a:endParaRPr>
          </a:p>
        </p:txBody>
      </p:sp>
      <p:sp>
        <p:nvSpPr>
          <p:cNvPr id="128" name="テキスト ボックス 127">
            <a:extLst>
              <a:ext uri="{FF2B5EF4-FFF2-40B4-BE49-F238E27FC236}">
                <a16:creationId xmlns:a16="http://schemas.microsoft.com/office/drawing/2014/main" id="{653171C3-81EE-804C-AD0F-1414FF03709A}"/>
              </a:ext>
            </a:extLst>
          </p:cNvPr>
          <p:cNvSpPr txBox="1"/>
          <p:nvPr/>
        </p:nvSpPr>
        <p:spPr>
          <a:xfrm>
            <a:off x="6388611" y="3918778"/>
            <a:ext cx="3287309" cy="369332"/>
          </a:xfrm>
          <a:prstGeom prst="rect">
            <a:avLst/>
          </a:prstGeom>
          <a:noFill/>
        </p:spPr>
        <p:txBody>
          <a:bodyPr wrap="square" rtlCol="0">
            <a:spAutoFit/>
          </a:bodyPr>
          <a:lstStyle/>
          <a:p>
            <a:pPr algn="ctr"/>
            <a:r>
              <a:rPr kumimoji="1" lang="en-US" altLang="ja-JP" dirty="0"/>
              <a:t>Dispatch Concurrent Queue</a:t>
            </a:r>
            <a:endParaRPr kumimoji="1" lang="ja-JP" altLang="en-US"/>
          </a:p>
        </p:txBody>
      </p:sp>
      <p:sp>
        <p:nvSpPr>
          <p:cNvPr id="129" name="正方形/長方形 128">
            <a:extLst>
              <a:ext uri="{FF2B5EF4-FFF2-40B4-BE49-F238E27FC236}">
                <a16:creationId xmlns:a16="http://schemas.microsoft.com/office/drawing/2014/main" id="{A7A05347-2C82-C54F-BD0F-7E2DA04A8109}"/>
              </a:ext>
            </a:extLst>
          </p:cNvPr>
          <p:cNvSpPr/>
          <p:nvPr/>
        </p:nvSpPr>
        <p:spPr>
          <a:xfrm>
            <a:off x="7093025" y="4354928"/>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T4</a:t>
            </a:r>
            <a:endParaRPr kumimoji="1" lang="ja-JP" altLang="en-US" sz="1200">
              <a:solidFill>
                <a:schemeClr val="tx1"/>
              </a:solidFill>
            </a:endParaRPr>
          </a:p>
        </p:txBody>
      </p:sp>
      <p:sp>
        <p:nvSpPr>
          <p:cNvPr id="130" name="正方形/長方形 129">
            <a:extLst>
              <a:ext uri="{FF2B5EF4-FFF2-40B4-BE49-F238E27FC236}">
                <a16:creationId xmlns:a16="http://schemas.microsoft.com/office/drawing/2014/main" id="{354DAF49-F071-E949-B2A9-1480F0757FDC}"/>
              </a:ext>
            </a:extLst>
          </p:cNvPr>
          <p:cNvSpPr/>
          <p:nvPr/>
        </p:nvSpPr>
        <p:spPr>
          <a:xfrm>
            <a:off x="6581413" y="4354928"/>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T5</a:t>
            </a:r>
            <a:endParaRPr kumimoji="1" lang="ja-JP" altLang="en-US" sz="1200">
              <a:solidFill>
                <a:schemeClr val="tx1"/>
              </a:solidFill>
            </a:endParaRPr>
          </a:p>
        </p:txBody>
      </p:sp>
      <p:cxnSp>
        <p:nvCxnSpPr>
          <p:cNvPr id="131" name="直線コネクタ 130">
            <a:extLst>
              <a:ext uri="{FF2B5EF4-FFF2-40B4-BE49-F238E27FC236}">
                <a16:creationId xmlns:a16="http://schemas.microsoft.com/office/drawing/2014/main" id="{460C4A34-497D-A94C-933E-F12EE3EC88E3}"/>
              </a:ext>
            </a:extLst>
          </p:cNvPr>
          <p:cNvCxnSpPr>
            <a:cxnSpLocks/>
          </p:cNvCxnSpPr>
          <p:nvPr/>
        </p:nvCxnSpPr>
        <p:spPr>
          <a:xfrm>
            <a:off x="6581413" y="4290898"/>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97E903C-6BD4-2143-93D6-190C20AC5E80}"/>
              </a:ext>
            </a:extLst>
          </p:cNvPr>
          <p:cNvCxnSpPr>
            <a:cxnSpLocks/>
          </p:cNvCxnSpPr>
          <p:nvPr/>
        </p:nvCxnSpPr>
        <p:spPr>
          <a:xfrm>
            <a:off x="6581413" y="4795518"/>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4" name="正方形/長方形 133">
            <a:extLst>
              <a:ext uri="{FF2B5EF4-FFF2-40B4-BE49-F238E27FC236}">
                <a16:creationId xmlns:a16="http://schemas.microsoft.com/office/drawing/2014/main" id="{1F602FA6-2721-8140-A6DD-6EA45AD43FEB}"/>
              </a:ext>
            </a:extLst>
          </p:cNvPr>
          <p:cNvSpPr/>
          <p:nvPr/>
        </p:nvSpPr>
        <p:spPr>
          <a:xfrm>
            <a:off x="7988227" y="888109"/>
            <a:ext cx="1004313" cy="490330"/>
          </a:xfrm>
          <a:prstGeom prst="rect">
            <a:avLst/>
          </a:prstGeom>
          <a:noFill/>
          <a:ln w="254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角丸四角形 134">
            <a:extLst>
              <a:ext uri="{FF2B5EF4-FFF2-40B4-BE49-F238E27FC236}">
                <a16:creationId xmlns:a16="http://schemas.microsoft.com/office/drawing/2014/main" id="{20B87F03-AD5B-384D-B07B-D71B7C05EFA0}"/>
              </a:ext>
            </a:extLst>
          </p:cNvPr>
          <p:cNvSpPr/>
          <p:nvPr/>
        </p:nvSpPr>
        <p:spPr>
          <a:xfrm>
            <a:off x="9786592" y="3759683"/>
            <a:ext cx="2150119" cy="3090107"/>
          </a:xfrm>
          <a:prstGeom prst="roundRect">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角丸四角形 135">
            <a:extLst>
              <a:ext uri="{FF2B5EF4-FFF2-40B4-BE49-F238E27FC236}">
                <a16:creationId xmlns:a16="http://schemas.microsoft.com/office/drawing/2014/main" id="{76998664-43A7-3742-B0DD-34F327B943B3}"/>
              </a:ext>
            </a:extLst>
          </p:cNvPr>
          <p:cNvSpPr/>
          <p:nvPr/>
        </p:nvSpPr>
        <p:spPr>
          <a:xfrm>
            <a:off x="10031183" y="4146450"/>
            <a:ext cx="1635998" cy="1152036"/>
          </a:xfrm>
          <a:prstGeom prst="roundRect">
            <a:avLst/>
          </a:prstGeom>
          <a:solidFill>
            <a:schemeClr val="accent6">
              <a:alpha val="3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角丸四角形 136">
            <a:extLst>
              <a:ext uri="{FF2B5EF4-FFF2-40B4-BE49-F238E27FC236}">
                <a16:creationId xmlns:a16="http://schemas.microsoft.com/office/drawing/2014/main" id="{5B4D72B2-4C2E-6842-B1B3-253052054C9C}"/>
              </a:ext>
            </a:extLst>
          </p:cNvPr>
          <p:cNvSpPr/>
          <p:nvPr/>
        </p:nvSpPr>
        <p:spPr>
          <a:xfrm>
            <a:off x="10314000" y="4500642"/>
            <a:ext cx="1110636" cy="645975"/>
          </a:xfrm>
          <a:prstGeom prst="roundRect">
            <a:avLst/>
          </a:prstGeom>
          <a:solidFill>
            <a:schemeClr val="accent1">
              <a:alpha val="3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テキスト ボックス 137">
            <a:extLst>
              <a:ext uri="{FF2B5EF4-FFF2-40B4-BE49-F238E27FC236}">
                <a16:creationId xmlns:a16="http://schemas.microsoft.com/office/drawing/2014/main" id="{331AFF2D-B702-9447-8961-DA45D8ED720F}"/>
              </a:ext>
            </a:extLst>
          </p:cNvPr>
          <p:cNvSpPr txBox="1"/>
          <p:nvPr/>
        </p:nvSpPr>
        <p:spPr>
          <a:xfrm>
            <a:off x="9935310" y="4168578"/>
            <a:ext cx="1846980" cy="369332"/>
          </a:xfrm>
          <a:prstGeom prst="rect">
            <a:avLst/>
          </a:prstGeom>
          <a:noFill/>
        </p:spPr>
        <p:txBody>
          <a:bodyPr wrap="none" rtlCol="0">
            <a:spAutoFit/>
          </a:bodyPr>
          <a:lstStyle/>
          <a:p>
            <a:r>
              <a:rPr kumimoji="1" lang="en-US" altLang="ja-JP" dirty="0"/>
              <a:t>Thread Support</a:t>
            </a:r>
            <a:endParaRPr kumimoji="1" lang="ja-JP" altLang="en-US"/>
          </a:p>
        </p:txBody>
      </p:sp>
      <p:sp>
        <p:nvSpPr>
          <p:cNvPr id="139" name="正方形/長方形 138">
            <a:extLst>
              <a:ext uri="{FF2B5EF4-FFF2-40B4-BE49-F238E27FC236}">
                <a16:creationId xmlns:a16="http://schemas.microsoft.com/office/drawing/2014/main" id="{B258E96A-48DF-674B-83CB-1193BC30894B}"/>
              </a:ext>
            </a:extLst>
          </p:cNvPr>
          <p:cNvSpPr/>
          <p:nvPr/>
        </p:nvSpPr>
        <p:spPr>
          <a:xfrm>
            <a:off x="10642966" y="4600879"/>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T1</a:t>
            </a:r>
            <a:endParaRPr kumimoji="1" lang="ja-JP" altLang="en-US"/>
          </a:p>
        </p:txBody>
      </p:sp>
      <p:sp>
        <p:nvSpPr>
          <p:cNvPr id="140" name="テキスト ボックス 139">
            <a:extLst>
              <a:ext uri="{FF2B5EF4-FFF2-40B4-BE49-F238E27FC236}">
                <a16:creationId xmlns:a16="http://schemas.microsoft.com/office/drawing/2014/main" id="{D199AFFF-0E09-6641-B36E-EACA6CF5048D}"/>
              </a:ext>
            </a:extLst>
          </p:cNvPr>
          <p:cNvSpPr txBox="1"/>
          <p:nvPr/>
        </p:nvSpPr>
        <p:spPr>
          <a:xfrm>
            <a:off x="10242285" y="3783075"/>
            <a:ext cx="1233030" cy="369332"/>
          </a:xfrm>
          <a:prstGeom prst="rect">
            <a:avLst/>
          </a:prstGeom>
          <a:noFill/>
        </p:spPr>
        <p:txBody>
          <a:bodyPr wrap="none" rtlCol="0">
            <a:spAutoFit/>
          </a:bodyPr>
          <a:lstStyle/>
          <a:p>
            <a:r>
              <a:rPr kumimoji="1" lang="en-US" altLang="ja-JP" dirty="0"/>
              <a:t>First Core</a:t>
            </a:r>
            <a:endParaRPr kumimoji="1" lang="ja-JP" altLang="en-US"/>
          </a:p>
        </p:txBody>
      </p:sp>
      <p:sp>
        <p:nvSpPr>
          <p:cNvPr id="141" name="角丸四角形 140">
            <a:extLst>
              <a:ext uri="{FF2B5EF4-FFF2-40B4-BE49-F238E27FC236}">
                <a16:creationId xmlns:a16="http://schemas.microsoft.com/office/drawing/2014/main" id="{1A2205B2-07D1-244C-BD26-80D395DDE410}"/>
              </a:ext>
            </a:extLst>
          </p:cNvPr>
          <p:cNvSpPr/>
          <p:nvPr/>
        </p:nvSpPr>
        <p:spPr>
          <a:xfrm>
            <a:off x="10031183" y="5618048"/>
            <a:ext cx="1635998" cy="1152036"/>
          </a:xfrm>
          <a:prstGeom prst="roundRect">
            <a:avLst/>
          </a:prstGeom>
          <a:solidFill>
            <a:schemeClr val="accent6">
              <a:alpha val="3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2A808B6A-4368-FD43-B005-3515DC875A70}"/>
              </a:ext>
            </a:extLst>
          </p:cNvPr>
          <p:cNvSpPr/>
          <p:nvPr/>
        </p:nvSpPr>
        <p:spPr>
          <a:xfrm>
            <a:off x="10314000" y="5972240"/>
            <a:ext cx="1110636" cy="645975"/>
          </a:xfrm>
          <a:prstGeom prst="roundRect">
            <a:avLst/>
          </a:prstGeom>
          <a:solidFill>
            <a:schemeClr val="accent1">
              <a:alpha val="3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テキスト ボックス 142">
            <a:extLst>
              <a:ext uri="{FF2B5EF4-FFF2-40B4-BE49-F238E27FC236}">
                <a16:creationId xmlns:a16="http://schemas.microsoft.com/office/drawing/2014/main" id="{EE2CFD3C-D403-974B-883A-1EB74573B0A2}"/>
              </a:ext>
            </a:extLst>
          </p:cNvPr>
          <p:cNvSpPr txBox="1"/>
          <p:nvPr/>
        </p:nvSpPr>
        <p:spPr>
          <a:xfrm>
            <a:off x="9935310" y="5640176"/>
            <a:ext cx="1846980" cy="369332"/>
          </a:xfrm>
          <a:prstGeom prst="rect">
            <a:avLst/>
          </a:prstGeom>
          <a:noFill/>
        </p:spPr>
        <p:txBody>
          <a:bodyPr wrap="none" rtlCol="0">
            <a:spAutoFit/>
          </a:bodyPr>
          <a:lstStyle/>
          <a:p>
            <a:r>
              <a:rPr kumimoji="1" lang="en-US" altLang="ja-JP" dirty="0"/>
              <a:t>Thread Support</a:t>
            </a:r>
            <a:endParaRPr kumimoji="1" lang="ja-JP" altLang="en-US"/>
          </a:p>
        </p:txBody>
      </p:sp>
      <p:sp>
        <p:nvSpPr>
          <p:cNvPr id="144" name="正方形/長方形 143">
            <a:extLst>
              <a:ext uri="{FF2B5EF4-FFF2-40B4-BE49-F238E27FC236}">
                <a16:creationId xmlns:a16="http://schemas.microsoft.com/office/drawing/2014/main" id="{118BC41B-DDF6-914E-8845-8D54FD1A60E7}"/>
              </a:ext>
            </a:extLst>
          </p:cNvPr>
          <p:cNvSpPr/>
          <p:nvPr/>
        </p:nvSpPr>
        <p:spPr>
          <a:xfrm>
            <a:off x="10642966" y="6072477"/>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T1</a:t>
            </a:r>
            <a:endParaRPr kumimoji="1" lang="ja-JP" altLang="en-US"/>
          </a:p>
        </p:txBody>
      </p:sp>
      <p:sp>
        <p:nvSpPr>
          <p:cNvPr id="145" name="テキスト ボックス 144">
            <a:extLst>
              <a:ext uri="{FF2B5EF4-FFF2-40B4-BE49-F238E27FC236}">
                <a16:creationId xmlns:a16="http://schemas.microsoft.com/office/drawing/2014/main" id="{EE836497-6126-B14D-93D1-1FECC4E11438}"/>
              </a:ext>
            </a:extLst>
          </p:cNvPr>
          <p:cNvSpPr txBox="1"/>
          <p:nvPr/>
        </p:nvSpPr>
        <p:spPr>
          <a:xfrm>
            <a:off x="10039781" y="5280950"/>
            <a:ext cx="1537600" cy="369332"/>
          </a:xfrm>
          <a:prstGeom prst="rect">
            <a:avLst/>
          </a:prstGeom>
          <a:noFill/>
        </p:spPr>
        <p:txBody>
          <a:bodyPr wrap="none" rtlCol="0">
            <a:spAutoFit/>
          </a:bodyPr>
          <a:lstStyle/>
          <a:p>
            <a:r>
              <a:rPr lang="en-US" altLang="ja-JP" dirty="0"/>
              <a:t>Second</a:t>
            </a:r>
            <a:r>
              <a:rPr kumimoji="1" lang="en-US" altLang="ja-JP" dirty="0"/>
              <a:t> Core</a:t>
            </a:r>
            <a:endParaRPr kumimoji="1" lang="ja-JP" altLang="en-US"/>
          </a:p>
        </p:txBody>
      </p:sp>
      <p:sp>
        <p:nvSpPr>
          <p:cNvPr id="147" name="正方形/長方形 146">
            <a:extLst>
              <a:ext uri="{FF2B5EF4-FFF2-40B4-BE49-F238E27FC236}">
                <a16:creationId xmlns:a16="http://schemas.microsoft.com/office/drawing/2014/main" id="{2B6776A2-C5E5-5743-9B82-D0713FF17318}"/>
              </a:ext>
            </a:extLst>
          </p:cNvPr>
          <p:cNvSpPr/>
          <p:nvPr/>
        </p:nvSpPr>
        <p:spPr>
          <a:xfrm>
            <a:off x="8066639" y="4306871"/>
            <a:ext cx="984596" cy="490330"/>
          </a:xfrm>
          <a:prstGeom prst="rect">
            <a:avLst/>
          </a:prstGeom>
          <a:noFill/>
          <a:ln w="254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8" name="直線矢印コネクタ 147">
            <a:extLst>
              <a:ext uri="{FF2B5EF4-FFF2-40B4-BE49-F238E27FC236}">
                <a16:creationId xmlns:a16="http://schemas.microsoft.com/office/drawing/2014/main" id="{FB3C2C92-D4A5-5545-AA87-D52539DC03F8}"/>
              </a:ext>
            </a:extLst>
          </p:cNvPr>
          <p:cNvCxnSpPr>
            <a:cxnSpLocks/>
            <a:stCxn id="126" idx="2"/>
            <a:endCxn id="144" idx="1"/>
          </p:cNvCxnSpPr>
          <p:nvPr/>
        </p:nvCxnSpPr>
        <p:spPr>
          <a:xfrm>
            <a:off x="8315217" y="4752861"/>
            <a:ext cx="2327749" cy="15642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90ADF33F-E0BA-D345-9CEB-158C05B45195}"/>
              </a:ext>
            </a:extLst>
          </p:cNvPr>
          <p:cNvCxnSpPr>
            <a:cxnSpLocks/>
          </p:cNvCxnSpPr>
          <p:nvPr/>
        </p:nvCxnSpPr>
        <p:spPr>
          <a:xfrm>
            <a:off x="9026258" y="4553895"/>
            <a:ext cx="1629960" cy="2978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テキスト ボックス 151">
            <a:extLst>
              <a:ext uri="{FF2B5EF4-FFF2-40B4-BE49-F238E27FC236}">
                <a16:creationId xmlns:a16="http://schemas.microsoft.com/office/drawing/2014/main" id="{A7C6B980-C9AC-334B-9CC3-4B926E673E59}"/>
              </a:ext>
            </a:extLst>
          </p:cNvPr>
          <p:cNvSpPr txBox="1"/>
          <p:nvPr/>
        </p:nvSpPr>
        <p:spPr>
          <a:xfrm>
            <a:off x="10517200" y="3443624"/>
            <a:ext cx="663964" cy="369332"/>
          </a:xfrm>
          <a:prstGeom prst="rect">
            <a:avLst/>
          </a:prstGeom>
          <a:noFill/>
        </p:spPr>
        <p:txBody>
          <a:bodyPr wrap="square" rtlCol="0">
            <a:spAutoFit/>
          </a:bodyPr>
          <a:lstStyle/>
          <a:p>
            <a:r>
              <a:rPr kumimoji="1" lang="en-US" altLang="ja-JP" dirty="0"/>
              <a:t>CPU</a:t>
            </a:r>
            <a:endParaRPr kumimoji="1" lang="ja-JP" altLang="en-US"/>
          </a:p>
        </p:txBody>
      </p:sp>
      <p:sp>
        <p:nvSpPr>
          <p:cNvPr id="155" name="正方形/長方形 154">
            <a:extLst>
              <a:ext uri="{FF2B5EF4-FFF2-40B4-BE49-F238E27FC236}">
                <a16:creationId xmlns:a16="http://schemas.microsoft.com/office/drawing/2014/main" id="{87D12C6B-512A-EE44-9A25-9D644B5DB22D}"/>
              </a:ext>
            </a:extLst>
          </p:cNvPr>
          <p:cNvSpPr/>
          <p:nvPr/>
        </p:nvSpPr>
        <p:spPr>
          <a:xfrm>
            <a:off x="2739324" y="108923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T1</a:t>
            </a:r>
            <a:endParaRPr kumimoji="1" lang="ja-JP" altLang="en-US" sz="1200">
              <a:solidFill>
                <a:schemeClr val="tx1"/>
              </a:solidFill>
            </a:endParaRPr>
          </a:p>
        </p:txBody>
      </p:sp>
      <p:sp>
        <p:nvSpPr>
          <p:cNvPr id="156" name="正方形/長方形 155">
            <a:extLst>
              <a:ext uri="{FF2B5EF4-FFF2-40B4-BE49-F238E27FC236}">
                <a16:creationId xmlns:a16="http://schemas.microsoft.com/office/drawing/2014/main" id="{ACD160D3-49AF-7E4A-A76E-F988B7B4D493}"/>
              </a:ext>
            </a:extLst>
          </p:cNvPr>
          <p:cNvSpPr/>
          <p:nvPr/>
        </p:nvSpPr>
        <p:spPr>
          <a:xfrm>
            <a:off x="2236323" y="108923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T2</a:t>
            </a:r>
            <a:endParaRPr kumimoji="1" lang="ja-JP" altLang="en-US" sz="1200">
              <a:solidFill>
                <a:schemeClr val="tx1"/>
              </a:solidFill>
            </a:endParaRPr>
          </a:p>
        </p:txBody>
      </p:sp>
      <p:sp>
        <p:nvSpPr>
          <p:cNvPr id="157" name="正方形/長方形 156">
            <a:extLst>
              <a:ext uri="{FF2B5EF4-FFF2-40B4-BE49-F238E27FC236}">
                <a16:creationId xmlns:a16="http://schemas.microsoft.com/office/drawing/2014/main" id="{7212B044-1045-4647-9F7A-13A2333E73C6}"/>
              </a:ext>
            </a:extLst>
          </p:cNvPr>
          <p:cNvSpPr/>
          <p:nvPr/>
        </p:nvSpPr>
        <p:spPr>
          <a:xfrm>
            <a:off x="1724710" y="108923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T3</a:t>
            </a:r>
            <a:endParaRPr kumimoji="1" lang="ja-JP" altLang="en-US" sz="1200">
              <a:solidFill>
                <a:schemeClr val="tx1"/>
              </a:solidFill>
            </a:endParaRPr>
          </a:p>
        </p:txBody>
      </p:sp>
      <p:sp>
        <p:nvSpPr>
          <p:cNvPr id="158" name="テキスト ボックス 157">
            <a:extLst>
              <a:ext uri="{FF2B5EF4-FFF2-40B4-BE49-F238E27FC236}">
                <a16:creationId xmlns:a16="http://schemas.microsoft.com/office/drawing/2014/main" id="{9D503875-FA61-D646-B06C-DDAEFC56AC59}"/>
              </a:ext>
            </a:extLst>
          </p:cNvPr>
          <p:cNvSpPr txBox="1"/>
          <p:nvPr/>
        </p:nvSpPr>
        <p:spPr>
          <a:xfrm>
            <a:off x="619475" y="653089"/>
            <a:ext cx="2652066" cy="369332"/>
          </a:xfrm>
          <a:prstGeom prst="rect">
            <a:avLst/>
          </a:prstGeom>
          <a:noFill/>
        </p:spPr>
        <p:txBody>
          <a:bodyPr wrap="square" rtlCol="0">
            <a:spAutoFit/>
          </a:bodyPr>
          <a:lstStyle/>
          <a:p>
            <a:r>
              <a:rPr kumimoji="1" lang="en-US" altLang="ja-JP" dirty="0"/>
              <a:t>Dispatch Serial Queue</a:t>
            </a:r>
            <a:endParaRPr kumimoji="1" lang="ja-JP" altLang="en-US"/>
          </a:p>
        </p:txBody>
      </p:sp>
      <p:sp>
        <p:nvSpPr>
          <p:cNvPr id="159" name="正方形/長方形 158">
            <a:extLst>
              <a:ext uri="{FF2B5EF4-FFF2-40B4-BE49-F238E27FC236}">
                <a16:creationId xmlns:a16="http://schemas.microsoft.com/office/drawing/2014/main" id="{D6CC9943-5360-DD4D-AAD0-773403EF1DBE}"/>
              </a:ext>
            </a:extLst>
          </p:cNvPr>
          <p:cNvSpPr/>
          <p:nvPr/>
        </p:nvSpPr>
        <p:spPr>
          <a:xfrm>
            <a:off x="1213098" y="108923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T4</a:t>
            </a:r>
            <a:endParaRPr kumimoji="1" lang="ja-JP" altLang="en-US" sz="1200">
              <a:solidFill>
                <a:schemeClr val="tx1"/>
              </a:solidFill>
            </a:endParaRPr>
          </a:p>
        </p:txBody>
      </p:sp>
      <p:sp>
        <p:nvSpPr>
          <p:cNvPr id="160" name="正方形/長方形 159">
            <a:extLst>
              <a:ext uri="{FF2B5EF4-FFF2-40B4-BE49-F238E27FC236}">
                <a16:creationId xmlns:a16="http://schemas.microsoft.com/office/drawing/2014/main" id="{B0BD7F6F-5C25-5A4B-B0B8-023FA46CBA6A}"/>
              </a:ext>
            </a:extLst>
          </p:cNvPr>
          <p:cNvSpPr/>
          <p:nvPr/>
        </p:nvSpPr>
        <p:spPr>
          <a:xfrm>
            <a:off x="701486" y="108923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T5</a:t>
            </a:r>
            <a:endParaRPr kumimoji="1" lang="ja-JP" altLang="en-US" sz="1200">
              <a:solidFill>
                <a:schemeClr val="tx1"/>
              </a:solidFill>
            </a:endParaRPr>
          </a:p>
        </p:txBody>
      </p:sp>
      <p:cxnSp>
        <p:nvCxnSpPr>
          <p:cNvPr id="161" name="直線コネクタ 160">
            <a:extLst>
              <a:ext uri="{FF2B5EF4-FFF2-40B4-BE49-F238E27FC236}">
                <a16:creationId xmlns:a16="http://schemas.microsoft.com/office/drawing/2014/main" id="{B0DBD4A5-675B-A944-ABE8-6CC4F7FF93CC}"/>
              </a:ext>
            </a:extLst>
          </p:cNvPr>
          <p:cNvCxnSpPr>
            <a:cxnSpLocks/>
          </p:cNvCxnSpPr>
          <p:nvPr/>
        </p:nvCxnSpPr>
        <p:spPr>
          <a:xfrm>
            <a:off x="701486" y="1025209"/>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9272C67C-830C-3648-A4A1-7CA83A8D09FC}"/>
              </a:ext>
            </a:extLst>
          </p:cNvPr>
          <p:cNvCxnSpPr>
            <a:cxnSpLocks/>
          </p:cNvCxnSpPr>
          <p:nvPr/>
        </p:nvCxnSpPr>
        <p:spPr>
          <a:xfrm>
            <a:off x="701486" y="1529829"/>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3" name="正方形/長方形 162">
            <a:extLst>
              <a:ext uri="{FF2B5EF4-FFF2-40B4-BE49-F238E27FC236}">
                <a16:creationId xmlns:a16="http://schemas.microsoft.com/office/drawing/2014/main" id="{08F788DB-80B4-C14C-94DD-5D87C3DA4559}"/>
              </a:ext>
            </a:extLst>
          </p:cNvPr>
          <p:cNvSpPr/>
          <p:nvPr/>
        </p:nvSpPr>
        <p:spPr>
          <a:xfrm>
            <a:off x="2189007" y="1041647"/>
            <a:ext cx="1001943" cy="490330"/>
          </a:xfrm>
          <a:prstGeom prst="rect">
            <a:avLst/>
          </a:prstGeom>
          <a:noFill/>
          <a:ln w="254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角丸四角形 164">
            <a:extLst>
              <a:ext uri="{FF2B5EF4-FFF2-40B4-BE49-F238E27FC236}">
                <a16:creationId xmlns:a16="http://schemas.microsoft.com/office/drawing/2014/main" id="{413DF83A-FB56-954A-9624-3D8737A1EF65}"/>
              </a:ext>
            </a:extLst>
          </p:cNvPr>
          <p:cNvSpPr/>
          <p:nvPr/>
        </p:nvSpPr>
        <p:spPr>
          <a:xfrm>
            <a:off x="3825019" y="825913"/>
            <a:ext cx="2150119" cy="2307411"/>
          </a:xfrm>
          <a:prstGeom prst="roundRect">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角丸四角形 165">
            <a:extLst>
              <a:ext uri="{FF2B5EF4-FFF2-40B4-BE49-F238E27FC236}">
                <a16:creationId xmlns:a16="http://schemas.microsoft.com/office/drawing/2014/main" id="{7224E3DA-5CF1-9C46-833D-DCD9362D57C4}"/>
              </a:ext>
            </a:extLst>
          </p:cNvPr>
          <p:cNvSpPr/>
          <p:nvPr/>
        </p:nvSpPr>
        <p:spPr>
          <a:xfrm>
            <a:off x="4069610" y="1212680"/>
            <a:ext cx="1635998" cy="1765472"/>
          </a:xfrm>
          <a:prstGeom prst="roundRect">
            <a:avLst/>
          </a:prstGeom>
          <a:solidFill>
            <a:schemeClr val="accent6">
              <a:alpha val="3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角丸四角形 166">
            <a:extLst>
              <a:ext uri="{FF2B5EF4-FFF2-40B4-BE49-F238E27FC236}">
                <a16:creationId xmlns:a16="http://schemas.microsoft.com/office/drawing/2014/main" id="{B02E59A9-58A9-6843-89B8-3231E46D2F08}"/>
              </a:ext>
            </a:extLst>
          </p:cNvPr>
          <p:cNvSpPr/>
          <p:nvPr/>
        </p:nvSpPr>
        <p:spPr>
          <a:xfrm>
            <a:off x="4352427" y="1566872"/>
            <a:ext cx="1110636" cy="1290179"/>
          </a:xfrm>
          <a:prstGeom prst="roundRect">
            <a:avLst/>
          </a:prstGeom>
          <a:solidFill>
            <a:schemeClr val="accent1">
              <a:alpha val="3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テキスト ボックス 167">
            <a:extLst>
              <a:ext uri="{FF2B5EF4-FFF2-40B4-BE49-F238E27FC236}">
                <a16:creationId xmlns:a16="http://schemas.microsoft.com/office/drawing/2014/main" id="{0F935A03-D34F-DD40-B54E-9185477CF3DF}"/>
              </a:ext>
            </a:extLst>
          </p:cNvPr>
          <p:cNvSpPr txBox="1"/>
          <p:nvPr/>
        </p:nvSpPr>
        <p:spPr>
          <a:xfrm>
            <a:off x="3973737" y="1234808"/>
            <a:ext cx="1846980" cy="369332"/>
          </a:xfrm>
          <a:prstGeom prst="rect">
            <a:avLst/>
          </a:prstGeom>
          <a:noFill/>
        </p:spPr>
        <p:txBody>
          <a:bodyPr wrap="none" rtlCol="0">
            <a:spAutoFit/>
          </a:bodyPr>
          <a:lstStyle/>
          <a:p>
            <a:r>
              <a:rPr kumimoji="1" lang="en-US" altLang="ja-JP" dirty="0"/>
              <a:t>Thread Support</a:t>
            </a:r>
            <a:endParaRPr kumimoji="1" lang="ja-JP" altLang="en-US"/>
          </a:p>
        </p:txBody>
      </p:sp>
      <p:sp>
        <p:nvSpPr>
          <p:cNvPr id="169" name="正方形/長方形 168">
            <a:extLst>
              <a:ext uri="{FF2B5EF4-FFF2-40B4-BE49-F238E27FC236}">
                <a16:creationId xmlns:a16="http://schemas.microsoft.com/office/drawing/2014/main" id="{C0D70293-73F5-354F-A780-608A620344CA}"/>
              </a:ext>
            </a:extLst>
          </p:cNvPr>
          <p:cNvSpPr/>
          <p:nvPr/>
        </p:nvSpPr>
        <p:spPr>
          <a:xfrm>
            <a:off x="4681393" y="1667109"/>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T1</a:t>
            </a:r>
            <a:endParaRPr kumimoji="1" lang="ja-JP" altLang="en-US"/>
          </a:p>
        </p:txBody>
      </p:sp>
      <p:sp>
        <p:nvSpPr>
          <p:cNvPr id="170" name="テキスト ボックス 169">
            <a:extLst>
              <a:ext uri="{FF2B5EF4-FFF2-40B4-BE49-F238E27FC236}">
                <a16:creationId xmlns:a16="http://schemas.microsoft.com/office/drawing/2014/main" id="{938276F9-3E94-F148-8E1A-6EAB46FD911F}"/>
              </a:ext>
            </a:extLst>
          </p:cNvPr>
          <p:cNvSpPr txBox="1"/>
          <p:nvPr/>
        </p:nvSpPr>
        <p:spPr>
          <a:xfrm>
            <a:off x="4280712" y="849305"/>
            <a:ext cx="1233030" cy="369332"/>
          </a:xfrm>
          <a:prstGeom prst="rect">
            <a:avLst/>
          </a:prstGeom>
          <a:noFill/>
        </p:spPr>
        <p:txBody>
          <a:bodyPr wrap="none" rtlCol="0">
            <a:spAutoFit/>
          </a:bodyPr>
          <a:lstStyle/>
          <a:p>
            <a:r>
              <a:rPr kumimoji="1" lang="en-US" altLang="ja-JP" dirty="0"/>
              <a:t>First Core</a:t>
            </a:r>
            <a:endParaRPr kumimoji="1" lang="ja-JP" altLang="en-US"/>
          </a:p>
        </p:txBody>
      </p:sp>
      <p:sp>
        <p:nvSpPr>
          <p:cNvPr id="176" name="テキスト ボックス 175">
            <a:extLst>
              <a:ext uri="{FF2B5EF4-FFF2-40B4-BE49-F238E27FC236}">
                <a16:creationId xmlns:a16="http://schemas.microsoft.com/office/drawing/2014/main" id="{FE281733-E648-7E49-B794-5EE269F94663}"/>
              </a:ext>
            </a:extLst>
          </p:cNvPr>
          <p:cNvSpPr txBox="1"/>
          <p:nvPr/>
        </p:nvSpPr>
        <p:spPr>
          <a:xfrm>
            <a:off x="4555627" y="497065"/>
            <a:ext cx="663964" cy="369332"/>
          </a:xfrm>
          <a:prstGeom prst="rect">
            <a:avLst/>
          </a:prstGeom>
          <a:noFill/>
        </p:spPr>
        <p:txBody>
          <a:bodyPr wrap="square" rtlCol="0">
            <a:spAutoFit/>
          </a:bodyPr>
          <a:lstStyle/>
          <a:p>
            <a:r>
              <a:rPr kumimoji="1" lang="en-US" altLang="ja-JP" dirty="0"/>
              <a:t>CPU</a:t>
            </a:r>
            <a:endParaRPr kumimoji="1" lang="ja-JP" altLang="en-US"/>
          </a:p>
        </p:txBody>
      </p:sp>
      <p:cxnSp>
        <p:nvCxnSpPr>
          <p:cNvPr id="177" name="直線矢印コネクタ 176">
            <a:extLst>
              <a:ext uri="{FF2B5EF4-FFF2-40B4-BE49-F238E27FC236}">
                <a16:creationId xmlns:a16="http://schemas.microsoft.com/office/drawing/2014/main" id="{949E4AC3-758E-8B4D-A3CA-269C2F00051B}"/>
              </a:ext>
            </a:extLst>
          </p:cNvPr>
          <p:cNvCxnSpPr>
            <a:cxnSpLocks/>
            <a:stCxn id="156" idx="2"/>
          </p:cNvCxnSpPr>
          <p:nvPr/>
        </p:nvCxnSpPr>
        <p:spPr>
          <a:xfrm>
            <a:off x="2435290" y="1487172"/>
            <a:ext cx="2229091" cy="1030491"/>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矢印コネクタ 180">
            <a:extLst>
              <a:ext uri="{FF2B5EF4-FFF2-40B4-BE49-F238E27FC236}">
                <a16:creationId xmlns:a16="http://schemas.microsoft.com/office/drawing/2014/main" id="{AB68EEA9-3C7A-A440-8495-412F7EDF2CC4}"/>
              </a:ext>
            </a:extLst>
          </p:cNvPr>
          <p:cNvCxnSpPr>
            <a:cxnSpLocks/>
            <a:stCxn id="155" idx="2"/>
            <a:endCxn id="169" idx="1"/>
          </p:cNvCxnSpPr>
          <p:nvPr/>
        </p:nvCxnSpPr>
        <p:spPr>
          <a:xfrm>
            <a:off x="2938291" y="1487172"/>
            <a:ext cx="1743102" cy="4245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テキスト ボックス 183">
            <a:extLst>
              <a:ext uri="{FF2B5EF4-FFF2-40B4-BE49-F238E27FC236}">
                <a16:creationId xmlns:a16="http://schemas.microsoft.com/office/drawing/2014/main" id="{8885521E-DF18-2A48-BB44-25D8F002A6FF}"/>
              </a:ext>
            </a:extLst>
          </p:cNvPr>
          <p:cNvSpPr txBox="1"/>
          <p:nvPr/>
        </p:nvSpPr>
        <p:spPr>
          <a:xfrm>
            <a:off x="134911" y="194872"/>
            <a:ext cx="4860836" cy="461665"/>
          </a:xfrm>
          <a:prstGeom prst="rect">
            <a:avLst/>
          </a:prstGeom>
          <a:noFill/>
        </p:spPr>
        <p:txBody>
          <a:bodyPr wrap="square" rtlCol="0">
            <a:spAutoFit/>
          </a:bodyPr>
          <a:lstStyle/>
          <a:p>
            <a:r>
              <a:rPr lang="ja-JP" altLang="en-US" sz="2400"/>
              <a:t>マルチスレッド処理　その１</a:t>
            </a:r>
            <a:endParaRPr lang="en-US" altLang="ja-JP" sz="2400" dirty="0"/>
          </a:p>
        </p:txBody>
      </p:sp>
      <p:sp>
        <p:nvSpPr>
          <p:cNvPr id="185" name="正方形/長方形 184">
            <a:extLst>
              <a:ext uri="{FF2B5EF4-FFF2-40B4-BE49-F238E27FC236}">
                <a16:creationId xmlns:a16="http://schemas.microsoft.com/office/drawing/2014/main" id="{E8198ACE-6612-FE45-AEBA-C13A0BCBA91B}"/>
              </a:ext>
            </a:extLst>
          </p:cNvPr>
          <p:cNvSpPr/>
          <p:nvPr/>
        </p:nvSpPr>
        <p:spPr>
          <a:xfrm>
            <a:off x="4681393" y="2263340"/>
            <a:ext cx="489180" cy="489180"/>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T2</a:t>
            </a:r>
            <a:endParaRPr kumimoji="1" lang="ja-JP" altLang="en-US"/>
          </a:p>
        </p:txBody>
      </p:sp>
      <p:sp>
        <p:nvSpPr>
          <p:cNvPr id="191" name="正方形/長方形 190">
            <a:extLst>
              <a:ext uri="{FF2B5EF4-FFF2-40B4-BE49-F238E27FC236}">
                <a16:creationId xmlns:a16="http://schemas.microsoft.com/office/drawing/2014/main" id="{E5440A73-BE7C-A74F-A3BF-E45036094E48}"/>
              </a:ext>
            </a:extLst>
          </p:cNvPr>
          <p:cNvSpPr/>
          <p:nvPr/>
        </p:nvSpPr>
        <p:spPr>
          <a:xfrm>
            <a:off x="2571473" y="475892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T1</a:t>
            </a:r>
            <a:endParaRPr kumimoji="1" lang="ja-JP" altLang="en-US" sz="1200">
              <a:solidFill>
                <a:schemeClr val="tx1"/>
              </a:solidFill>
            </a:endParaRPr>
          </a:p>
        </p:txBody>
      </p:sp>
      <p:sp>
        <p:nvSpPr>
          <p:cNvPr id="192" name="正方形/長方形 191">
            <a:extLst>
              <a:ext uri="{FF2B5EF4-FFF2-40B4-BE49-F238E27FC236}">
                <a16:creationId xmlns:a16="http://schemas.microsoft.com/office/drawing/2014/main" id="{43F33B6A-D9F3-924B-B8A6-CC893CBD09D2}"/>
              </a:ext>
            </a:extLst>
          </p:cNvPr>
          <p:cNvSpPr/>
          <p:nvPr/>
        </p:nvSpPr>
        <p:spPr>
          <a:xfrm>
            <a:off x="2068472" y="475892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T2</a:t>
            </a:r>
            <a:endParaRPr kumimoji="1" lang="ja-JP" altLang="en-US" sz="1200">
              <a:solidFill>
                <a:schemeClr val="tx1"/>
              </a:solidFill>
            </a:endParaRPr>
          </a:p>
        </p:txBody>
      </p:sp>
      <p:sp>
        <p:nvSpPr>
          <p:cNvPr id="193" name="正方形/長方形 192">
            <a:extLst>
              <a:ext uri="{FF2B5EF4-FFF2-40B4-BE49-F238E27FC236}">
                <a16:creationId xmlns:a16="http://schemas.microsoft.com/office/drawing/2014/main" id="{E215089C-8322-EF49-872B-D6633D0318F1}"/>
              </a:ext>
            </a:extLst>
          </p:cNvPr>
          <p:cNvSpPr/>
          <p:nvPr/>
        </p:nvSpPr>
        <p:spPr>
          <a:xfrm>
            <a:off x="1556859" y="475892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T3</a:t>
            </a:r>
            <a:endParaRPr kumimoji="1" lang="ja-JP" altLang="en-US" sz="1200">
              <a:solidFill>
                <a:schemeClr val="tx1"/>
              </a:solidFill>
            </a:endParaRPr>
          </a:p>
        </p:txBody>
      </p:sp>
      <p:sp>
        <p:nvSpPr>
          <p:cNvPr id="194" name="テキスト ボックス 193">
            <a:extLst>
              <a:ext uri="{FF2B5EF4-FFF2-40B4-BE49-F238E27FC236}">
                <a16:creationId xmlns:a16="http://schemas.microsoft.com/office/drawing/2014/main" id="{8A797844-8B43-334C-BD92-51BC4BB0FE99}"/>
              </a:ext>
            </a:extLst>
          </p:cNvPr>
          <p:cNvSpPr txBox="1"/>
          <p:nvPr/>
        </p:nvSpPr>
        <p:spPr>
          <a:xfrm>
            <a:off x="340833" y="4322779"/>
            <a:ext cx="3287309" cy="369332"/>
          </a:xfrm>
          <a:prstGeom prst="rect">
            <a:avLst/>
          </a:prstGeom>
          <a:noFill/>
        </p:spPr>
        <p:txBody>
          <a:bodyPr wrap="square" rtlCol="0">
            <a:spAutoFit/>
          </a:bodyPr>
          <a:lstStyle/>
          <a:p>
            <a:pPr algn="ctr"/>
            <a:r>
              <a:rPr kumimoji="1" lang="en-US" altLang="ja-JP" dirty="0"/>
              <a:t>Dispatch Concurrent Queue</a:t>
            </a:r>
            <a:endParaRPr kumimoji="1" lang="ja-JP" altLang="en-US"/>
          </a:p>
        </p:txBody>
      </p:sp>
      <p:sp>
        <p:nvSpPr>
          <p:cNvPr id="195" name="正方形/長方形 194">
            <a:extLst>
              <a:ext uri="{FF2B5EF4-FFF2-40B4-BE49-F238E27FC236}">
                <a16:creationId xmlns:a16="http://schemas.microsoft.com/office/drawing/2014/main" id="{BA1D3730-2BBD-CF43-9F0B-B14B22958929}"/>
              </a:ext>
            </a:extLst>
          </p:cNvPr>
          <p:cNvSpPr/>
          <p:nvPr/>
        </p:nvSpPr>
        <p:spPr>
          <a:xfrm>
            <a:off x="1045247" y="475892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T4</a:t>
            </a:r>
            <a:endParaRPr kumimoji="1" lang="ja-JP" altLang="en-US" sz="1200">
              <a:solidFill>
                <a:schemeClr val="tx1"/>
              </a:solidFill>
            </a:endParaRPr>
          </a:p>
        </p:txBody>
      </p:sp>
      <p:sp>
        <p:nvSpPr>
          <p:cNvPr id="196" name="正方形/長方形 195">
            <a:extLst>
              <a:ext uri="{FF2B5EF4-FFF2-40B4-BE49-F238E27FC236}">
                <a16:creationId xmlns:a16="http://schemas.microsoft.com/office/drawing/2014/main" id="{DE223ECE-2483-E440-8227-9E945F825DA3}"/>
              </a:ext>
            </a:extLst>
          </p:cNvPr>
          <p:cNvSpPr/>
          <p:nvPr/>
        </p:nvSpPr>
        <p:spPr>
          <a:xfrm>
            <a:off x="533635" y="4758929"/>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T5</a:t>
            </a:r>
            <a:endParaRPr kumimoji="1" lang="ja-JP" altLang="en-US" sz="1200">
              <a:solidFill>
                <a:schemeClr val="tx1"/>
              </a:solidFill>
            </a:endParaRPr>
          </a:p>
        </p:txBody>
      </p:sp>
      <p:cxnSp>
        <p:nvCxnSpPr>
          <p:cNvPr id="197" name="直線コネクタ 196">
            <a:extLst>
              <a:ext uri="{FF2B5EF4-FFF2-40B4-BE49-F238E27FC236}">
                <a16:creationId xmlns:a16="http://schemas.microsoft.com/office/drawing/2014/main" id="{42B5EBF1-B9A0-1841-AC02-7E962C27CB03}"/>
              </a:ext>
            </a:extLst>
          </p:cNvPr>
          <p:cNvCxnSpPr>
            <a:cxnSpLocks/>
          </p:cNvCxnSpPr>
          <p:nvPr/>
        </p:nvCxnSpPr>
        <p:spPr>
          <a:xfrm>
            <a:off x="533635" y="4694899"/>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a:extLst>
              <a:ext uri="{FF2B5EF4-FFF2-40B4-BE49-F238E27FC236}">
                <a16:creationId xmlns:a16="http://schemas.microsoft.com/office/drawing/2014/main" id="{96D79020-1C0D-C74C-A386-9C31352EE9E3}"/>
              </a:ext>
            </a:extLst>
          </p:cNvPr>
          <p:cNvCxnSpPr>
            <a:cxnSpLocks/>
          </p:cNvCxnSpPr>
          <p:nvPr/>
        </p:nvCxnSpPr>
        <p:spPr>
          <a:xfrm>
            <a:off x="533635" y="5199519"/>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99" name="正方形/長方形 198">
            <a:extLst>
              <a:ext uri="{FF2B5EF4-FFF2-40B4-BE49-F238E27FC236}">
                <a16:creationId xmlns:a16="http://schemas.microsoft.com/office/drawing/2014/main" id="{1B5A46A3-AE5A-7244-9E89-CB3665958094}"/>
              </a:ext>
            </a:extLst>
          </p:cNvPr>
          <p:cNvSpPr/>
          <p:nvPr/>
        </p:nvSpPr>
        <p:spPr>
          <a:xfrm>
            <a:off x="2018861" y="4710872"/>
            <a:ext cx="984596" cy="490330"/>
          </a:xfrm>
          <a:prstGeom prst="rect">
            <a:avLst/>
          </a:prstGeom>
          <a:noFill/>
          <a:ln w="254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角丸四角形 199">
            <a:extLst>
              <a:ext uri="{FF2B5EF4-FFF2-40B4-BE49-F238E27FC236}">
                <a16:creationId xmlns:a16="http://schemas.microsoft.com/office/drawing/2014/main" id="{B8E2B0EC-E67F-4549-94A4-6A3A269C6345}"/>
              </a:ext>
            </a:extLst>
          </p:cNvPr>
          <p:cNvSpPr/>
          <p:nvPr/>
        </p:nvSpPr>
        <p:spPr>
          <a:xfrm>
            <a:off x="3820944" y="4056864"/>
            <a:ext cx="2150119" cy="2367754"/>
          </a:xfrm>
          <a:prstGeom prst="roundRect">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角丸四角形 200">
            <a:extLst>
              <a:ext uri="{FF2B5EF4-FFF2-40B4-BE49-F238E27FC236}">
                <a16:creationId xmlns:a16="http://schemas.microsoft.com/office/drawing/2014/main" id="{605BBAB4-935E-544D-B21A-2B222E8F14EE}"/>
              </a:ext>
            </a:extLst>
          </p:cNvPr>
          <p:cNvSpPr/>
          <p:nvPr/>
        </p:nvSpPr>
        <p:spPr>
          <a:xfrm>
            <a:off x="4065535" y="4443630"/>
            <a:ext cx="1635998" cy="1765472"/>
          </a:xfrm>
          <a:prstGeom prst="roundRect">
            <a:avLst/>
          </a:prstGeom>
          <a:solidFill>
            <a:schemeClr val="accent6">
              <a:alpha val="3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角丸四角形 201">
            <a:extLst>
              <a:ext uri="{FF2B5EF4-FFF2-40B4-BE49-F238E27FC236}">
                <a16:creationId xmlns:a16="http://schemas.microsoft.com/office/drawing/2014/main" id="{0DEDD696-C50E-3B41-A8BB-6AA14B1FEBAB}"/>
              </a:ext>
            </a:extLst>
          </p:cNvPr>
          <p:cNvSpPr/>
          <p:nvPr/>
        </p:nvSpPr>
        <p:spPr>
          <a:xfrm>
            <a:off x="4348352" y="4797822"/>
            <a:ext cx="1110636" cy="1290179"/>
          </a:xfrm>
          <a:prstGeom prst="roundRect">
            <a:avLst/>
          </a:prstGeom>
          <a:solidFill>
            <a:schemeClr val="accent1">
              <a:alpha val="3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a:extLst>
              <a:ext uri="{FF2B5EF4-FFF2-40B4-BE49-F238E27FC236}">
                <a16:creationId xmlns:a16="http://schemas.microsoft.com/office/drawing/2014/main" id="{1CE1D3D2-B8BF-0946-A4E2-EBFB621E7993}"/>
              </a:ext>
            </a:extLst>
          </p:cNvPr>
          <p:cNvSpPr txBox="1"/>
          <p:nvPr/>
        </p:nvSpPr>
        <p:spPr>
          <a:xfrm>
            <a:off x="3969662" y="4465758"/>
            <a:ext cx="1846980" cy="369332"/>
          </a:xfrm>
          <a:prstGeom prst="rect">
            <a:avLst/>
          </a:prstGeom>
          <a:noFill/>
        </p:spPr>
        <p:txBody>
          <a:bodyPr wrap="none" rtlCol="0">
            <a:spAutoFit/>
          </a:bodyPr>
          <a:lstStyle/>
          <a:p>
            <a:r>
              <a:rPr kumimoji="1" lang="en-US" altLang="ja-JP" dirty="0"/>
              <a:t>Thread Support</a:t>
            </a:r>
            <a:endParaRPr kumimoji="1" lang="ja-JP" altLang="en-US"/>
          </a:p>
        </p:txBody>
      </p:sp>
      <p:sp>
        <p:nvSpPr>
          <p:cNvPr id="204" name="正方形/長方形 203">
            <a:extLst>
              <a:ext uri="{FF2B5EF4-FFF2-40B4-BE49-F238E27FC236}">
                <a16:creationId xmlns:a16="http://schemas.microsoft.com/office/drawing/2014/main" id="{22FC4643-98A5-7B4D-9718-E203370F9C29}"/>
              </a:ext>
            </a:extLst>
          </p:cNvPr>
          <p:cNvSpPr/>
          <p:nvPr/>
        </p:nvSpPr>
        <p:spPr>
          <a:xfrm>
            <a:off x="4677318" y="4898059"/>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T1</a:t>
            </a:r>
            <a:endParaRPr kumimoji="1" lang="ja-JP" altLang="en-US"/>
          </a:p>
        </p:txBody>
      </p:sp>
      <p:sp>
        <p:nvSpPr>
          <p:cNvPr id="205" name="テキスト ボックス 204">
            <a:extLst>
              <a:ext uri="{FF2B5EF4-FFF2-40B4-BE49-F238E27FC236}">
                <a16:creationId xmlns:a16="http://schemas.microsoft.com/office/drawing/2014/main" id="{06720013-2396-C747-9F26-9272C0B814AD}"/>
              </a:ext>
            </a:extLst>
          </p:cNvPr>
          <p:cNvSpPr txBox="1"/>
          <p:nvPr/>
        </p:nvSpPr>
        <p:spPr>
          <a:xfrm>
            <a:off x="4276637" y="4080255"/>
            <a:ext cx="1233030" cy="369332"/>
          </a:xfrm>
          <a:prstGeom prst="rect">
            <a:avLst/>
          </a:prstGeom>
          <a:noFill/>
        </p:spPr>
        <p:txBody>
          <a:bodyPr wrap="none" rtlCol="0">
            <a:spAutoFit/>
          </a:bodyPr>
          <a:lstStyle/>
          <a:p>
            <a:r>
              <a:rPr kumimoji="1" lang="en-US" altLang="ja-JP" dirty="0"/>
              <a:t>First Core</a:t>
            </a:r>
            <a:endParaRPr kumimoji="1" lang="ja-JP" altLang="en-US"/>
          </a:p>
        </p:txBody>
      </p:sp>
      <p:sp>
        <p:nvSpPr>
          <p:cNvPr id="206" name="テキスト ボックス 205">
            <a:extLst>
              <a:ext uri="{FF2B5EF4-FFF2-40B4-BE49-F238E27FC236}">
                <a16:creationId xmlns:a16="http://schemas.microsoft.com/office/drawing/2014/main" id="{12E4CBC5-2272-9341-B7D2-5F730C187007}"/>
              </a:ext>
            </a:extLst>
          </p:cNvPr>
          <p:cNvSpPr txBox="1"/>
          <p:nvPr/>
        </p:nvSpPr>
        <p:spPr>
          <a:xfrm>
            <a:off x="4551552" y="3728015"/>
            <a:ext cx="663964" cy="369332"/>
          </a:xfrm>
          <a:prstGeom prst="rect">
            <a:avLst/>
          </a:prstGeom>
          <a:noFill/>
        </p:spPr>
        <p:txBody>
          <a:bodyPr wrap="square" rtlCol="0">
            <a:spAutoFit/>
          </a:bodyPr>
          <a:lstStyle/>
          <a:p>
            <a:r>
              <a:rPr kumimoji="1" lang="en-US" altLang="ja-JP" dirty="0"/>
              <a:t>CPU</a:t>
            </a:r>
            <a:endParaRPr kumimoji="1" lang="ja-JP" altLang="en-US"/>
          </a:p>
        </p:txBody>
      </p:sp>
      <p:sp>
        <p:nvSpPr>
          <p:cNvPr id="207" name="正方形/長方形 206">
            <a:extLst>
              <a:ext uri="{FF2B5EF4-FFF2-40B4-BE49-F238E27FC236}">
                <a16:creationId xmlns:a16="http://schemas.microsoft.com/office/drawing/2014/main" id="{4F257F7F-3632-3543-8676-B25626BD1481}"/>
              </a:ext>
            </a:extLst>
          </p:cNvPr>
          <p:cNvSpPr/>
          <p:nvPr/>
        </p:nvSpPr>
        <p:spPr>
          <a:xfrm>
            <a:off x="4677318" y="5494290"/>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T2</a:t>
            </a:r>
            <a:endParaRPr kumimoji="1" lang="ja-JP" altLang="en-US"/>
          </a:p>
        </p:txBody>
      </p:sp>
      <p:cxnSp>
        <p:nvCxnSpPr>
          <p:cNvPr id="208" name="直線矢印コネクタ 207">
            <a:extLst>
              <a:ext uri="{FF2B5EF4-FFF2-40B4-BE49-F238E27FC236}">
                <a16:creationId xmlns:a16="http://schemas.microsoft.com/office/drawing/2014/main" id="{74F6F6CF-9592-AB4C-AF9A-3903DE6546C5}"/>
              </a:ext>
            </a:extLst>
          </p:cNvPr>
          <p:cNvCxnSpPr>
            <a:cxnSpLocks/>
            <a:stCxn id="199" idx="3"/>
          </p:cNvCxnSpPr>
          <p:nvPr/>
        </p:nvCxnSpPr>
        <p:spPr>
          <a:xfrm>
            <a:off x="3003457" y="4956037"/>
            <a:ext cx="1700977" cy="2086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矢印コネクタ 208">
            <a:extLst>
              <a:ext uri="{FF2B5EF4-FFF2-40B4-BE49-F238E27FC236}">
                <a16:creationId xmlns:a16="http://schemas.microsoft.com/office/drawing/2014/main" id="{DDA7CBF9-4E9B-2347-98A0-0F683513FA72}"/>
              </a:ext>
            </a:extLst>
          </p:cNvPr>
          <p:cNvCxnSpPr>
            <a:cxnSpLocks/>
            <a:stCxn id="192" idx="2"/>
          </p:cNvCxnSpPr>
          <p:nvPr/>
        </p:nvCxnSpPr>
        <p:spPr>
          <a:xfrm>
            <a:off x="2267439" y="5156862"/>
            <a:ext cx="2409879" cy="5937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0" name="テキスト ボックス 209">
            <a:extLst>
              <a:ext uri="{FF2B5EF4-FFF2-40B4-BE49-F238E27FC236}">
                <a16:creationId xmlns:a16="http://schemas.microsoft.com/office/drawing/2014/main" id="{D62B260B-5D59-784C-B1CB-089810A00F19}"/>
              </a:ext>
            </a:extLst>
          </p:cNvPr>
          <p:cNvSpPr txBox="1"/>
          <p:nvPr/>
        </p:nvSpPr>
        <p:spPr>
          <a:xfrm>
            <a:off x="949991" y="5381685"/>
            <a:ext cx="1396134" cy="276999"/>
          </a:xfrm>
          <a:prstGeom prst="rect">
            <a:avLst/>
          </a:prstGeom>
          <a:noFill/>
        </p:spPr>
        <p:txBody>
          <a:bodyPr wrap="square" rtlCol="0">
            <a:spAutoFit/>
          </a:bodyPr>
          <a:lstStyle/>
          <a:p>
            <a:r>
              <a:rPr kumimoji="1" lang="ja-JP" altLang="en-US" sz="1200"/>
              <a:t>並列高速化率</a:t>
            </a:r>
            <a:r>
              <a:rPr kumimoji="1" lang="en-US" altLang="ja-JP" sz="1200" dirty="0"/>
              <a:t>(</a:t>
            </a:r>
            <a:r>
              <a:rPr lang="ja-JP" altLang="en-US" sz="1200"/>
              <a:t>低</a:t>
            </a:r>
            <a:r>
              <a:rPr lang="en-US" altLang="ja-JP" sz="1200" dirty="0"/>
              <a:t>)</a:t>
            </a:r>
            <a:endParaRPr kumimoji="1" lang="en-US" altLang="ja-JP" sz="1200" dirty="0"/>
          </a:p>
        </p:txBody>
      </p:sp>
      <p:sp>
        <p:nvSpPr>
          <p:cNvPr id="211" name="テキスト ボックス 210">
            <a:extLst>
              <a:ext uri="{FF2B5EF4-FFF2-40B4-BE49-F238E27FC236}">
                <a16:creationId xmlns:a16="http://schemas.microsoft.com/office/drawing/2014/main" id="{9F786BC0-717C-B049-9022-F4D170BAFFF9}"/>
              </a:ext>
            </a:extLst>
          </p:cNvPr>
          <p:cNvSpPr txBox="1"/>
          <p:nvPr/>
        </p:nvSpPr>
        <p:spPr>
          <a:xfrm>
            <a:off x="7092180" y="5381685"/>
            <a:ext cx="1396134" cy="276999"/>
          </a:xfrm>
          <a:prstGeom prst="rect">
            <a:avLst/>
          </a:prstGeom>
          <a:noFill/>
        </p:spPr>
        <p:txBody>
          <a:bodyPr wrap="square" rtlCol="0">
            <a:spAutoFit/>
          </a:bodyPr>
          <a:lstStyle/>
          <a:p>
            <a:r>
              <a:rPr kumimoji="1" lang="ja-JP" altLang="en-US" sz="1200"/>
              <a:t>並列高速化率</a:t>
            </a:r>
            <a:r>
              <a:rPr kumimoji="1" lang="en-US" altLang="ja-JP" sz="1200" dirty="0"/>
              <a:t>(</a:t>
            </a:r>
            <a:r>
              <a:rPr kumimoji="1" lang="ja-JP" altLang="en-US" sz="1200"/>
              <a:t>高</a:t>
            </a:r>
            <a:r>
              <a:rPr lang="en-US" altLang="ja-JP" sz="1200" dirty="0"/>
              <a:t>)</a:t>
            </a:r>
            <a:endParaRPr kumimoji="1" lang="en-US" altLang="ja-JP" sz="1200" dirty="0"/>
          </a:p>
        </p:txBody>
      </p:sp>
      <p:sp>
        <p:nvSpPr>
          <p:cNvPr id="215" name="テキスト ボックス 214">
            <a:extLst>
              <a:ext uri="{FF2B5EF4-FFF2-40B4-BE49-F238E27FC236}">
                <a16:creationId xmlns:a16="http://schemas.microsoft.com/office/drawing/2014/main" id="{F4E80867-2CF2-5C4B-ABE9-6B5EAFFE822C}"/>
              </a:ext>
            </a:extLst>
          </p:cNvPr>
          <p:cNvSpPr txBox="1"/>
          <p:nvPr/>
        </p:nvSpPr>
        <p:spPr>
          <a:xfrm>
            <a:off x="6377757" y="6194066"/>
            <a:ext cx="877163" cy="369332"/>
          </a:xfrm>
          <a:prstGeom prst="rect">
            <a:avLst/>
          </a:prstGeom>
          <a:noFill/>
        </p:spPr>
        <p:txBody>
          <a:bodyPr wrap="none" rtlCol="0">
            <a:spAutoFit/>
          </a:bodyPr>
          <a:lstStyle/>
          <a:p>
            <a:r>
              <a:rPr kumimoji="1" lang="ja-JP" altLang="en-US"/>
              <a:t>理想形</a:t>
            </a:r>
          </a:p>
        </p:txBody>
      </p:sp>
      <p:sp>
        <p:nvSpPr>
          <p:cNvPr id="7" name="テキスト ボックス 6">
            <a:extLst>
              <a:ext uri="{FF2B5EF4-FFF2-40B4-BE49-F238E27FC236}">
                <a16:creationId xmlns:a16="http://schemas.microsoft.com/office/drawing/2014/main" id="{76FB59E4-3C1C-904B-9D67-AE445E2FECCC}"/>
              </a:ext>
            </a:extLst>
          </p:cNvPr>
          <p:cNvSpPr txBox="1"/>
          <p:nvPr/>
        </p:nvSpPr>
        <p:spPr>
          <a:xfrm>
            <a:off x="0" y="3177351"/>
            <a:ext cx="12670456" cy="369332"/>
          </a:xfrm>
          <a:prstGeom prst="rect">
            <a:avLst/>
          </a:prstGeom>
          <a:noFill/>
        </p:spPr>
        <p:txBody>
          <a:bodyPr wrap="none" rtlCol="0">
            <a:spAutoFit/>
          </a:bodyPr>
          <a:lstStyle/>
          <a:p>
            <a:r>
              <a:rPr lang="en-US" altLang="ja-JP" dirty="0">
                <a:solidFill>
                  <a:srgbClr val="FF0000"/>
                </a:solidFill>
              </a:rPr>
              <a:t>iOS</a:t>
            </a:r>
            <a:r>
              <a:rPr lang="ja-JP" altLang="en-US">
                <a:solidFill>
                  <a:srgbClr val="FF0000"/>
                </a:solidFill>
              </a:rPr>
              <a:t>では、</a:t>
            </a:r>
            <a:r>
              <a:rPr lang="en-US" altLang="ja-JP" dirty="0">
                <a:solidFill>
                  <a:srgbClr val="FF0000"/>
                </a:solidFill>
              </a:rPr>
              <a:t>Serial Queue</a:t>
            </a:r>
            <a:r>
              <a:rPr lang="ja-JP" altLang="en-US">
                <a:solidFill>
                  <a:srgbClr val="FF0000"/>
                </a:solidFill>
              </a:rPr>
              <a:t>は、タスクを複数のスレッドに予め割り当てておくが、実行時は</a:t>
            </a:r>
            <a:r>
              <a:rPr lang="en-US" altLang="ja-JP" dirty="0">
                <a:solidFill>
                  <a:srgbClr val="FF0000"/>
                </a:solidFill>
              </a:rPr>
              <a:t>1</a:t>
            </a:r>
            <a:r>
              <a:rPr lang="ja-JP" altLang="en-US">
                <a:solidFill>
                  <a:srgbClr val="FF0000"/>
                </a:solidFill>
              </a:rPr>
              <a:t>つのタスクだけが処理される</a:t>
            </a:r>
            <a:endParaRPr kumimoji="1" lang="ja-JP" altLang="en-US">
              <a:solidFill>
                <a:srgbClr val="FF0000"/>
              </a:solidFill>
            </a:endParaRPr>
          </a:p>
        </p:txBody>
      </p:sp>
      <p:sp>
        <p:nvSpPr>
          <p:cNvPr id="16" name="テキスト ボックス 15">
            <a:extLst>
              <a:ext uri="{FF2B5EF4-FFF2-40B4-BE49-F238E27FC236}">
                <a16:creationId xmlns:a16="http://schemas.microsoft.com/office/drawing/2014/main" id="{A72DC3BA-CF4D-3F49-A889-3F5B5C0E6103}"/>
              </a:ext>
            </a:extLst>
          </p:cNvPr>
          <p:cNvSpPr txBox="1"/>
          <p:nvPr/>
        </p:nvSpPr>
        <p:spPr>
          <a:xfrm>
            <a:off x="686558" y="2164063"/>
            <a:ext cx="2645276" cy="369332"/>
          </a:xfrm>
          <a:prstGeom prst="rect">
            <a:avLst/>
          </a:prstGeom>
          <a:noFill/>
        </p:spPr>
        <p:txBody>
          <a:bodyPr wrap="none" rtlCol="0">
            <a:spAutoFit/>
          </a:bodyPr>
          <a:lstStyle/>
          <a:p>
            <a:r>
              <a:rPr kumimoji="1" lang="en-US" altLang="ja-JP" dirty="0"/>
              <a:t> T1</a:t>
            </a:r>
            <a:r>
              <a:rPr kumimoji="1" lang="ja-JP" altLang="en-US"/>
              <a:t>の処理が終わって</a:t>
            </a:r>
            <a:r>
              <a:rPr kumimoji="1" lang="en-US" altLang="ja-JP" dirty="0"/>
              <a:t>T2</a:t>
            </a:r>
            <a:endParaRPr kumimoji="1" lang="ja-JP" altLang="en-US"/>
          </a:p>
        </p:txBody>
      </p:sp>
      <p:sp>
        <p:nvSpPr>
          <p:cNvPr id="111" name="テキスト ボックス 110">
            <a:extLst>
              <a:ext uri="{FF2B5EF4-FFF2-40B4-BE49-F238E27FC236}">
                <a16:creationId xmlns:a16="http://schemas.microsoft.com/office/drawing/2014/main" id="{EF53E396-0667-F04F-9202-BF64A72D8F15}"/>
              </a:ext>
            </a:extLst>
          </p:cNvPr>
          <p:cNvSpPr txBox="1"/>
          <p:nvPr/>
        </p:nvSpPr>
        <p:spPr>
          <a:xfrm>
            <a:off x="6304104" y="2164063"/>
            <a:ext cx="2645276" cy="369332"/>
          </a:xfrm>
          <a:prstGeom prst="rect">
            <a:avLst/>
          </a:prstGeom>
          <a:noFill/>
        </p:spPr>
        <p:txBody>
          <a:bodyPr wrap="none" rtlCol="0">
            <a:spAutoFit/>
          </a:bodyPr>
          <a:lstStyle/>
          <a:p>
            <a:r>
              <a:rPr kumimoji="1" lang="en-US" altLang="ja-JP" dirty="0"/>
              <a:t> T1</a:t>
            </a:r>
            <a:r>
              <a:rPr kumimoji="1" lang="ja-JP" altLang="en-US"/>
              <a:t>の処理が終わって</a:t>
            </a:r>
            <a:r>
              <a:rPr kumimoji="1" lang="en-US" altLang="ja-JP" dirty="0"/>
              <a:t>T2</a:t>
            </a:r>
            <a:endParaRPr kumimoji="1" lang="ja-JP" altLang="en-US"/>
          </a:p>
        </p:txBody>
      </p:sp>
    </p:spTree>
    <p:extLst>
      <p:ext uri="{BB962C8B-B14F-4D97-AF65-F5344CB8AC3E}">
        <p14:creationId xmlns:p14="http://schemas.microsoft.com/office/powerpoint/2010/main" val="3731028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D2C073FB-6498-B541-B48E-E109EA026AC7}"/>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63163814-02C6-014B-8B8A-AF78A994BD41}"/>
              </a:ext>
            </a:extLst>
          </p:cNvPr>
          <p:cNvSpPr>
            <a:spLocks noGrp="1"/>
          </p:cNvSpPr>
          <p:nvPr>
            <p:ph type="sldNum" sz="quarter" idx="12"/>
          </p:nvPr>
        </p:nvSpPr>
        <p:spPr/>
        <p:txBody>
          <a:bodyPr/>
          <a:lstStyle/>
          <a:p>
            <a:fld id="{7987AE00-6EE0-7E4E-AB7E-D50299276F4C}" type="slidenum">
              <a:rPr kumimoji="1" lang="ja-JP" altLang="en-US" smtClean="0"/>
              <a:t>6</a:t>
            </a:fld>
            <a:endParaRPr kumimoji="1" lang="ja-JP" altLang="en-US"/>
          </a:p>
        </p:txBody>
      </p:sp>
      <p:sp>
        <p:nvSpPr>
          <p:cNvPr id="4" name="テキスト ボックス 3">
            <a:extLst>
              <a:ext uri="{FF2B5EF4-FFF2-40B4-BE49-F238E27FC236}">
                <a16:creationId xmlns:a16="http://schemas.microsoft.com/office/drawing/2014/main" id="{0D97B275-00F8-2946-8CF4-C0C915E15627}"/>
              </a:ext>
            </a:extLst>
          </p:cNvPr>
          <p:cNvSpPr txBox="1"/>
          <p:nvPr/>
        </p:nvSpPr>
        <p:spPr>
          <a:xfrm>
            <a:off x="134911" y="194872"/>
            <a:ext cx="4860836" cy="461665"/>
          </a:xfrm>
          <a:prstGeom prst="rect">
            <a:avLst/>
          </a:prstGeom>
          <a:noFill/>
        </p:spPr>
        <p:txBody>
          <a:bodyPr wrap="square" rtlCol="0">
            <a:spAutoFit/>
          </a:bodyPr>
          <a:lstStyle/>
          <a:p>
            <a:r>
              <a:rPr lang="ja-JP" altLang="en-US" sz="2400"/>
              <a:t>マルチスレッド処理　その</a:t>
            </a:r>
            <a:r>
              <a:rPr lang="en-US" altLang="ja-JP" sz="2400" dirty="0"/>
              <a:t>2</a:t>
            </a:r>
          </a:p>
        </p:txBody>
      </p:sp>
      <p:sp>
        <p:nvSpPr>
          <p:cNvPr id="44" name="正方形/長方形 43">
            <a:extLst>
              <a:ext uri="{FF2B5EF4-FFF2-40B4-BE49-F238E27FC236}">
                <a16:creationId xmlns:a16="http://schemas.microsoft.com/office/drawing/2014/main" id="{D700A468-8035-0643-A38E-0C4657F872B8}"/>
              </a:ext>
            </a:extLst>
          </p:cNvPr>
          <p:cNvSpPr/>
          <p:nvPr/>
        </p:nvSpPr>
        <p:spPr>
          <a:xfrm>
            <a:off x="2406762" y="3577853"/>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T1</a:t>
            </a:r>
            <a:endParaRPr kumimoji="1" lang="ja-JP" altLang="en-US" sz="1200">
              <a:solidFill>
                <a:schemeClr val="tx1"/>
              </a:solidFill>
            </a:endParaRPr>
          </a:p>
        </p:txBody>
      </p:sp>
      <p:sp>
        <p:nvSpPr>
          <p:cNvPr id="45" name="正方形/長方形 44">
            <a:extLst>
              <a:ext uri="{FF2B5EF4-FFF2-40B4-BE49-F238E27FC236}">
                <a16:creationId xmlns:a16="http://schemas.microsoft.com/office/drawing/2014/main" id="{C17DB6B9-6AC7-2446-AE6E-1E87E951B669}"/>
              </a:ext>
            </a:extLst>
          </p:cNvPr>
          <p:cNvSpPr/>
          <p:nvPr/>
        </p:nvSpPr>
        <p:spPr>
          <a:xfrm>
            <a:off x="1903761" y="3577853"/>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T2</a:t>
            </a:r>
            <a:endParaRPr kumimoji="1" lang="ja-JP" altLang="en-US" sz="1200">
              <a:solidFill>
                <a:schemeClr val="tx1"/>
              </a:solidFill>
            </a:endParaRPr>
          </a:p>
        </p:txBody>
      </p:sp>
      <p:sp>
        <p:nvSpPr>
          <p:cNvPr id="46" name="正方形/長方形 45">
            <a:extLst>
              <a:ext uri="{FF2B5EF4-FFF2-40B4-BE49-F238E27FC236}">
                <a16:creationId xmlns:a16="http://schemas.microsoft.com/office/drawing/2014/main" id="{0E0C607C-F50D-5443-B21B-39B6F141C30F}"/>
              </a:ext>
            </a:extLst>
          </p:cNvPr>
          <p:cNvSpPr/>
          <p:nvPr/>
        </p:nvSpPr>
        <p:spPr>
          <a:xfrm>
            <a:off x="1392148" y="3577853"/>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T3</a:t>
            </a:r>
            <a:endParaRPr kumimoji="1" lang="ja-JP" altLang="en-US" sz="1200">
              <a:solidFill>
                <a:schemeClr val="tx1"/>
              </a:solidFill>
            </a:endParaRPr>
          </a:p>
        </p:txBody>
      </p:sp>
      <p:sp>
        <p:nvSpPr>
          <p:cNvPr id="47" name="テキスト ボックス 46">
            <a:extLst>
              <a:ext uri="{FF2B5EF4-FFF2-40B4-BE49-F238E27FC236}">
                <a16:creationId xmlns:a16="http://schemas.microsoft.com/office/drawing/2014/main" id="{6A9147FE-1B86-0843-B06E-143862A800C4}"/>
              </a:ext>
            </a:extLst>
          </p:cNvPr>
          <p:cNvSpPr txBox="1"/>
          <p:nvPr/>
        </p:nvSpPr>
        <p:spPr>
          <a:xfrm>
            <a:off x="176122" y="3141703"/>
            <a:ext cx="3287309" cy="369332"/>
          </a:xfrm>
          <a:prstGeom prst="rect">
            <a:avLst/>
          </a:prstGeom>
          <a:noFill/>
        </p:spPr>
        <p:txBody>
          <a:bodyPr wrap="square" rtlCol="0">
            <a:spAutoFit/>
          </a:bodyPr>
          <a:lstStyle/>
          <a:p>
            <a:pPr algn="ctr"/>
            <a:r>
              <a:rPr kumimoji="1" lang="en-US" altLang="ja-JP" dirty="0"/>
              <a:t>Dispatch Concurrent Queue</a:t>
            </a:r>
            <a:endParaRPr kumimoji="1" lang="ja-JP" altLang="en-US"/>
          </a:p>
        </p:txBody>
      </p:sp>
      <p:sp>
        <p:nvSpPr>
          <p:cNvPr id="48" name="正方形/長方形 47">
            <a:extLst>
              <a:ext uri="{FF2B5EF4-FFF2-40B4-BE49-F238E27FC236}">
                <a16:creationId xmlns:a16="http://schemas.microsoft.com/office/drawing/2014/main" id="{2B5EC474-6B28-EA4C-A8A6-5F562359CFF6}"/>
              </a:ext>
            </a:extLst>
          </p:cNvPr>
          <p:cNvSpPr/>
          <p:nvPr/>
        </p:nvSpPr>
        <p:spPr>
          <a:xfrm>
            <a:off x="880536" y="3577853"/>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T4</a:t>
            </a:r>
            <a:endParaRPr kumimoji="1" lang="ja-JP" altLang="en-US" sz="1200">
              <a:solidFill>
                <a:schemeClr val="tx1"/>
              </a:solidFill>
            </a:endParaRPr>
          </a:p>
        </p:txBody>
      </p:sp>
      <p:sp>
        <p:nvSpPr>
          <p:cNvPr id="49" name="正方形/長方形 48">
            <a:extLst>
              <a:ext uri="{FF2B5EF4-FFF2-40B4-BE49-F238E27FC236}">
                <a16:creationId xmlns:a16="http://schemas.microsoft.com/office/drawing/2014/main" id="{D4B9611E-B9B7-FA48-8131-42CEBCC547F4}"/>
              </a:ext>
            </a:extLst>
          </p:cNvPr>
          <p:cNvSpPr/>
          <p:nvPr/>
        </p:nvSpPr>
        <p:spPr>
          <a:xfrm>
            <a:off x="368924" y="3577853"/>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T5</a:t>
            </a:r>
            <a:endParaRPr kumimoji="1" lang="ja-JP" altLang="en-US" sz="1200">
              <a:solidFill>
                <a:schemeClr val="tx1"/>
              </a:solidFill>
            </a:endParaRPr>
          </a:p>
        </p:txBody>
      </p:sp>
      <p:cxnSp>
        <p:nvCxnSpPr>
          <p:cNvPr id="50" name="直線コネクタ 49">
            <a:extLst>
              <a:ext uri="{FF2B5EF4-FFF2-40B4-BE49-F238E27FC236}">
                <a16:creationId xmlns:a16="http://schemas.microsoft.com/office/drawing/2014/main" id="{99A8A2B3-46B4-3B4B-8327-902F80BC98E0}"/>
              </a:ext>
            </a:extLst>
          </p:cNvPr>
          <p:cNvCxnSpPr>
            <a:cxnSpLocks/>
          </p:cNvCxnSpPr>
          <p:nvPr/>
        </p:nvCxnSpPr>
        <p:spPr>
          <a:xfrm>
            <a:off x="368924" y="3513823"/>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40D3F18-E289-F445-A637-DDE855A64494}"/>
              </a:ext>
            </a:extLst>
          </p:cNvPr>
          <p:cNvCxnSpPr>
            <a:cxnSpLocks/>
          </p:cNvCxnSpPr>
          <p:nvPr/>
        </p:nvCxnSpPr>
        <p:spPr>
          <a:xfrm>
            <a:off x="368924" y="4018443"/>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角丸四角形 51">
            <a:extLst>
              <a:ext uri="{FF2B5EF4-FFF2-40B4-BE49-F238E27FC236}">
                <a16:creationId xmlns:a16="http://schemas.microsoft.com/office/drawing/2014/main" id="{4FAA95CA-0B4C-7749-BA70-C7C99A2CA622}"/>
              </a:ext>
            </a:extLst>
          </p:cNvPr>
          <p:cNvSpPr/>
          <p:nvPr/>
        </p:nvSpPr>
        <p:spPr>
          <a:xfrm>
            <a:off x="3178940" y="901151"/>
            <a:ext cx="2150119" cy="5083764"/>
          </a:xfrm>
          <a:prstGeom prst="roundRect">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角丸四角形 52">
            <a:extLst>
              <a:ext uri="{FF2B5EF4-FFF2-40B4-BE49-F238E27FC236}">
                <a16:creationId xmlns:a16="http://schemas.microsoft.com/office/drawing/2014/main" id="{47EAFD0F-368C-8340-95B7-B4E832097051}"/>
              </a:ext>
            </a:extLst>
          </p:cNvPr>
          <p:cNvSpPr/>
          <p:nvPr/>
        </p:nvSpPr>
        <p:spPr>
          <a:xfrm>
            <a:off x="3261070" y="1300498"/>
            <a:ext cx="1997281" cy="2053243"/>
          </a:xfrm>
          <a:prstGeom prst="roundRect">
            <a:avLst/>
          </a:prstGeom>
          <a:solidFill>
            <a:schemeClr val="accent6">
              <a:alpha val="3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角丸四角形 53">
            <a:extLst>
              <a:ext uri="{FF2B5EF4-FFF2-40B4-BE49-F238E27FC236}">
                <a16:creationId xmlns:a16="http://schemas.microsoft.com/office/drawing/2014/main" id="{183E44B7-ACC7-ED4C-80FD-4FED8A0B930D}"/>
              </a:ext>
            </a:extLst>
          </p:cNvPr>
          <p:cNvSpPr/>
          <p:nvPr/>
        </p:nvSpPr>
        <p:spPr>
          <a:xfrm>
            <a:off x="3706348" y="1654690"/>
            <a:ext cx="1110636" cy="1592565"/>
          </a:xfrm>
          <a:prstGeom prst="roundRect">
            <a:avLst/>
          </a:prstGeom>
          <a:solidFill>
            <a:schemeClr val="accent1">
              <a:alpha val="3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424F247E-B385-AD4A-8790-B15006641BD7}"/>
              </a:ext>
            </a:extLst>
          </p:cNvPr>
          <p:cNvSpPr txBox="1"/>
          <p:nvPr/>
        </p:nvSpPr>
        <p:spPr>
          <a:xfrm>
            <a:off x="3327658" y="1322626"/>
            <a:ext cx="1846980" cy="369332"/>
          </a:xfrm>
          <a:prstGeom prst="rect">
            <a:avLst/>
          </a:prstGeom>
          <a:noFill/>
        </p:spPr>
        <p:txBody>
          <a:bodyPr wrap="none" rtlCol="0">
            <a:spAutoFit/>
          </a:bodyPr>
          <a:lstStyle/>
          <a:p>
            <a:r>
              <a:rPr kumimoji="1" lang="en-US" altLang="ja-JP" dirty="0"/>
              <a:t>Thread Support</a:t>
            </a:r>
            <a:endParaRPr kumimoji="1" lang="ja-JP" altLang="en-US"/>
          </a:p>
        </p:txBody>
      </p:sp>
      <p:sp>
        <p:nvSpPr>
          <p:cNvPr id="56" name="正方形/長方形 55">
            <a:extLst>
              <a:ext uri="{FF2B5EF4-FFF2-40B4-BE49-F238E27FC236}">
                <a16:creationId xmlns:a16="http://schemas.microsoft.com/office/drawing/2014/main" id="{616B04EA-10A3-1947-89D9-60ACAF977015}"/>
              </a:ext>
            </a:extLst>
          </p:cNvPr>
          <p:cNvSpPr/>
          <p:nvPr/>
        </p:nvSpPr>
        <p:spPr>
          <a:xfrm>
            <a:off x="4035314" y="1887641"/>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T1</a:t>
            </a:r>
            <a:endParaRPr kumimoji="1" lang="ja-JP" altLang="en-US"/>
          </a:p>
        </p:txBody>
      </p:sp>
      <p:sp>
        <p:nvSpPr>
          <p:cNvPr id="57" name="テキスト ボックス 56">
            <a:extLst>
              <a:ext uri="{FF2B5EF4-FFF2-40B4-BE49-F238E27FC236}">
                <a16:creationId xmlns:a16="http://schemas.microsoft.com/office/drawing/2014/main" id="{3D1B86C4-49D4-7844-A02C-458679DD0585}"/>
              </a:ext>
            </a:extLst>
          </p:cNvPr>
          <p:cNvSpPr txBox="1"/>
          <p:nvPr/>
        </p:nvSpPr>
        <p:spPr>
          <a:xfrm>
            <a:off x="3634633" y="937123"/>
            <a:ext cx="1233030" cy="369332"/>
          </a:xfrm>
          <a:prstGeom prst="rect">
            <a:avLst/>
          </a:prstGeom>
          <a:noFill/>
        </p:spPr>
        <p:txBody>
          <a:bodyPr wrap="none" rtlCol="0">
            <a:spAutoFit/>
          </a:bodyPr>
          <a:lstStyle/>
          <a:p>
            <a:r>
              <a:rPr kumimoji="1" lang="en-US" altLang="ja-JP" dirty="0"/>
              <a:t>First Core</a:t>
            </a:r>
            <a:endParaRPr kumimoji="1" lang="ja-JP" altLang="en-US"/>
          </a:p>
        </p:txBody>
      </p:sp>
      <p:sp>
        <p:nvSpPr>
          <p:cNvPr id="62" name="テキスト ボックス 61">
            <a:extLst>
              <a:ext uri="{FF2B5EF4-FFF2-40B4-BE49-F238E27FC236}">
                <a16:creationId xmlns:a16="http://schemas.microsoft.com/office/drawing/2014/main" id="{C5E2AA19-0EF4-EB4A-B0F4-799DC4CCAED8}"/>
              </a:ext>
            </a:extLst>
          </p:cNvPr>
          <p:cNvSpPr txBox="1"/>
          <p:nvPr/>
        </p:nvSpPr>
        <p:spPr>
          <a:xfrm>
            <a:off x="3432129" y="3402146"/>
            <a:ext cx="1537600" cy="369332"/>
          </a:xfrm>
          <a:prstGeom prst="rect">
            <a:avLst/>
          </a:prstGeom>
          <a:noFill/>
        </p:spPr>
        <p:txBody>
          <a:bodyPr wrap="none" rtlCol="0">
            <a:spAutoFit/>
          </a:bodyPr>
          <a:lstStyle/>
          <a:p>
            <a:r>
              <a:rPr lang="en-US" altLang="ja-JP" dirty="0"/>
              <a:t>Second</a:t>
            </a:r>
            <a:r>
              <a:rPr kumimoji="1" lang="en-US" altLang="ja-JP" dirty="0"/>
              <a:t> Core</a:t>
            </a:r>
            <a:endParaRPr kumimoji="1" lang="ja-JP" altLang="en-US"/>
          </a:p>
        </p:txBody>
      </p:sp>
      <p:sp>
        <p:nvSpPr>
          <p:cNvPr id="63" name="正方形/長方形 62">
            <a:extLst>
              <a:ext uri="{FF2B5EF4-FFF2-40B4-BE49-F238E27FC236}">
                <a16:creationId xmlns:a16="http://schemas.microsoft.com/office/drawing/2014/main" id="{F52A8F9D-CB81-D849-B29F-F46DBAF5BD72}"/>
              </a:ext>
            </a:extLst>
          </p:cNvPr>
          <p:cNvSpPr/>
          <p:nvPr/>
        </p:nvSpPr>
        <p:spPr>
          <a:xfrm>
            <a:off x="1872210" y="3529796"/>
            <a:ext cx="966535" cy="490330"/>
          </a:xfrm>
          <a:prstGeom prst="rect">
            <a:avLst/>
          </a:prstGeom>
          <a:noFill/>
          <a:ln w="254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矢印コネクタ 63">
            <a:extLst>
              <a:ext uri="{FF2B5EF4-FFF2-40B4-BE49-F238E27FC236}">
                <a16:creationId xmlns:a16="http://schemas.microsoft.com/office/drawing/2014/main" id="{64C5B749-A243-1047-9927-969F19C44241}"/>
              </a:ext>
            </a:extLst>
          </p:cNvPr>
          <p:cNvCxnSpPr>
            <a:cxnSpLocks/>
            <a:stCxn id="45" idx="2"/>
          </p:cNvCxnSpPr>
          <p:nvPr/>
        </p:nvCxnSpPr>
        <p:spPr>
          <a:xfrm>
            <a:off x="2102728" y="3975786"/>
            <a:ext cx="1964398" cy="13368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0A993E22-3A39-FE4B-AD91-2510295B2AF7}"/>
              </a:ext>
            </a:extLst>
          </p:cNvPr>
          <p:cNvCxnSpPr>
            <a:cxnSpLocks/>
            <a:endCxn id="72" idx="1"/>
          </p:cNvCxnSpPr>
          <p:nvPr/>
        </p:nvCxnSpPr>
        <p:spPr>
          <a:xfrm>
            <a:off x="2628763" y="4008107"/>
            <a:ext cx="1406551" cy="5893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AA5E91CE-0631-8D49-8926-2E1897F90843}"/>
              </a:ext>
            </a:extLst>
          </p:cNvPr>
          <p:cNvSpPr/>
          <p:nvPr/>
        </p:nvSpPr>
        <p:spPr>
          <a:xfrm>
            <a:off x="4035314" y="2591008"/>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T2</a:t>
            </a:r>
            <a:endParaRPr kumimoji="1" lang="ja-JP" altLang="en-US"/>
          </a:p>
        </p:txBody>
      </p:sp>
      <p:sp>
        <p:nvSpPr>
          <p:cNvPr id="69" name="角丸四角形 68">
            <a:extLst>
              <a:ext uri="{FF2B5EF4-FFF2-40B4-BE49-F238E27FC236}">
                <a16:creationId xmlns:a16="http://schemas.microsoft.com/office/drawing/2014/main" id="{0B95D84C-31AF-BF4B-8E72-5EBA3135D94F}"/>
              </a:ext>
            </a:extLst>
          </p:cNvPr>
          <p:cNvSpPr/>
          <p:nvPr/>
        </p:nvSpPr>
        <p:spPr>
          <a:xfrm>
            <a:off x="3261070" y="3765767"/>
            <a:ext cx="1997281" cy="2053243"/>
          </a:xfrm>
          <a:prstGeom prst="roundRect">
            <a:avLst/>
          </a:prstGeom>
          <a:solidFill>
            <a:schemeClr val="accent6">
              <a:alpha val="3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角丸四角形 69">
            <a:extLst>
              <a:ext uri="{FF2B5EF4-FFF2-40B4-BE49-F238E27FC236}">
                <a16:creationId xmlns:a16="http://schemas.microsoft.com/office/drawing/2014/main" id="{8861C143-DD7B-8F4B-8714-99EC9CFF0364}"/>
              </a:ext>
            </a:extLst>
          </p:cNvPr>
          <p:cNvSpPr/>
          <p:nvPr/>
        </p:nvSpPr>
        <p:spPr>
          <a:xfrm>
            <a:off x="3706348" y="4119959"/>
            <a:ext cx="1110636" cy="1592565"/>
          </a:xfrm>
          <a:prstGeom prst="roundRect">
            <a:avLst/>
          </a:prstGeom>
          <a:solidFill>
            <a:schemeClr val="accent1">
              <a:alpha val="3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9C6AF7AE-DE6E-5E41-873C-381FA776A385}"/>
              </a:ext>
            </a:extLst>
          </p:cNvPr>
          <p:cNvSpPr txBox="1"/>
          <p:nvPr/>
        </p:nvSpPr>
        <p:spPr>
          <a:xfrm>
            <a:off x="3327658" y="3787895"/>
            <a:ext cx="1846980" cy="369332"/>
          </a:xfrm>
          <a:prstGeom prst="rect">
            <a:avLst/>
          </a:prstGeom>
          <a:noFill/>
        </p:spPr>
        <p:txBody>
          <a:bodyPr wrap="none" rtlCol="0">
            <a:spAutoFit/>
          </a:bodyPr>
          <a:lstStyle/>
          <a:p>
            <a:r>
              <a:rPr kumimoji="1" lang="en-US" altLang="ja-JP" dirty="0"/>
              <a:t>Thread Support</a:t>
            </a:r>
            <a:endParaRPr kumimoji="1" lang="ja-JP" altLang="en-US"/>
          </a:p>
        </p:txBody>
      </p:sp>
      <p:sp>
        <p:nvSpPr>
          <p:cNvPr id="72" name="正方形/長方形 71">
            <a:extLst>
              <a:ext uri="{FF2B5EF4-FFF2-40B4-BE49-F238E27FC236}">
                <a16:creationId xmlns:a16="http://schemas.microsoft.com/office/drawing/2014/main" id="{2E3C472B-B0C3-354C-9D4A-577FDCAE7CA4}"/>
              </a:ext>
            </a:extLst>
          </p:cNvPr>
          <p:cNvSpPr/>
          <p:nvPr/>
        </p:nvSpPr>
        <p:spPr>
          <a:xfrm>
            <a:off x="4035314" y="4352910"/>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T1</a:t>
            </a:r>
            <a:endParaRPr kumimoji="1" lang="ja-JP" altLang="en-US"/>
          </a:p>
        </p:txBody>
      </p:sp>
      <p:sp>
        <p:nvSpPr>
          <p:cNvPr id="73" name="正方形/長方形 72">
            <a:extLst>
              <a:ext uri="{FF2B5EF4-FFF2-40B4-BE49-F238E27FC236}">
                <a16:creationId xmlns:a16="http://schemas.microsoft.com/office/drawing/2014/main" id="{A392BFDD-9DA3-D040-AB50-ED3D118AC726}"/>
              </a:ext>
            </a:extLst>
          </p:cNvPr>
          <p:cNvSpPr/>
          <p:nvPr/>
        </p:nvSpPr>
        <p:spPr>
          <a:xfrm>
            <a:off x="4035314" y="5056277"/>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T2</a:t>
            </a:r>
            <a:endParaRPr kumimoji="1" lang="ja-JP" altLang="en-US"/>
          </a:p>
        </p:txBody>
      </p:sp>
      <p:sp>
        <p:nvSpPr>
          <p:cNvPr id="74" name="正方形/長方形 73">
            <a:extLst>
              <a:ext uri="{FF2B5EF4-FFF2-40B4-BE49-F238E27FC236}">
                <a16:creationId xmlns:a16="http://schemas.microsoft.com/office/drawing/2014/main" id="{1FF29A14-BCBB-0C4D-A7AC-6269CFDC3D3D}"/>
              </a:ext>
            </a:extLst>
          </p:cNvPr>
          <p:cNvSpPr/>
          <p:nvPr/>
        </p:nvSpPr>
        <p:spPr>
          <a:xfrm>
            <a:off x="2380710" y="1475467"/>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T1</a:t>
            </a:r>
            <a:endParaRPr kumimoji="1" lang="ja-JP" altLang="en-US" sz="1200">
              <a:solidFill>
                <a:schemeClr val="tx1"/>
              </a:solidFill>
            </a:endParaRPr>
          </a:p>
        </p:txBody>
      </p:sp>
      <p:sp>
        <p:nvSpPr>
          <p:cNvPr id="75" name="正方形/長方形 74">
            <a:extLst>
              <a:ext uri="{FF2B5EF4-FFF2-40B4-BE49-F238E27FC236}">
                <a16:creationId xmlns:a16="http://schemas.microsoft.com/office/drawing/2014/main" id="{622D29F0-5C1C-DF4E-A9EF-536665273F30}"/>
              </a:ext>
            </a:extLst>
          </p:cNvPr>
          <p:cNvSpPr/>
          <p:nvPr/>
        </p:nvSpPr>
        <p:spPr>
          <a:xfrm>
            <a:off x="1877709" y="1475467"/>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T2</a:t>
            </a:r>
            <a:endParaRPr kumimoji="1" lang="ja-JP" altLang="en-US" sz="1200">
              <a:solidFill>
                <a:schemeClr val="tx1"/>
              </a:solidFill>
            </a:endParaRPr>
          </a:p>
        </p:txBody>
      </p:sp>
      <p:sp>
        <p:nvSpPr>
          <p:cNvPr id="76" name="正方形/長方形 75">
            <a:extLst>
              <a:ext uri="{FF2B5EF4-FFF2-40B4-BE49-F238E27FC236}">
                <a16:creationId xmlns:a16="http://schemas.microsoft.com/office/drawing/2014/main" id="{35C40E91-33EF-9F42-A70E-E5A951BF1E4D}"/>
              </a:ext>
            </a:extLst>
          </p:cNvPr>
          <p:cNvSpPr/>
          <p:nvPr/>
        </p:nvSpPr>
        <p:spPr>
          <a:xfrm>
            <a:off x="1366096" y="1475467"/>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T3</a:t>
            </a:r>
            <a:endParaRPr kumimoji="1" lang="ja-JP" altLang="en-US" sz="1200">
              <a:solidFill>
                <a:schemeClr val="tx1"/>
              </a:solidFill>
            </a:endParaRPr>
          </a:p>
        </p:txBody>
      </p:sp>
      <p:sp>
        <p:nvSpPr>
          <p:cNvPr id="77" name="テキスト ボックス 76">
            <a:extLst>
              <a:ext uri="{FF2B5EF4-FFF2-40B4-BE49-F238E27FC236}">
                <a16:creationId xmlns:a16="http://schemas.microsoft.com/office/drawing/2014/main" id="{25F57EDA-DA4B-D641-8B44-C3914D9F44A2}"/>
              </a:ext>
            </a:extLst>
          </p:cNvPr>
          <p:cNvSpPr txBox="1"/>
          <p:nvPr/>
        </p:nvSpPr>
        <p:spPr>
          <a:xfrm>
            <a:off x="-82898" y="1039317"/>
            <a:ext cx="3287309" cy="369332"/>
          </a:xfrm>
          <a:prstGeom prst="rect">
            <a:avLst/>
          </a:prstGeom>
          <a:noFill/>
        </p:spPr>
        <p:txBody>
          <a:bodyPr wrap="square" rtlCol="0">
            <a:spAutoFit/>
          </a:bodyPr>
          <a:lstStyle/>
          <a:p>
            <a:pPr algn="ctr"/>
            <a:r>
              <a:rPr kumimoji="1" lang="en-US" altLang="ja-JP" dirty="0"/>
              <a:t>Dispatch Main Serial Queue</a:t>
            </a:r>
            <a:endParaRPr kumimoji="1" lang="ja-JP" altLang="en-US"/>
          </a:p>
        </p:txBody>
      </p:sp>
      <p:sp>
        <p:nvSpPr>
          <p:cNvPr id="78" name="正方形/長方形 77">
            <a:extLst>
              <a:ext uri="{FF2B5EF4-FFF2-40B4-BE49-F238E27FC236}">
                <a16:creationId xmlns:a16="http://schemas.microsoft.com/office/drawing/2014/main" id="{8F69F647-9406-E643-BA2E-5B635AE0EA0E}"/>
              </a:ext>
            </a:extLst>
          </p:cNvPr>
          <p:cNvSpPr/>
          <p:nvPr/>
        </p:nvSpPr>
        <p:spPr>
          <a:xfrm>
            <a:off x="854484" y="1475467"/>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T4</a:t>
            </a:r>
            <a:endParaRPr kumimoji="1" lang="ja-JP" altLang="en-US" sz="1200">
              <a:solidFill>
                <a:schemeClr val="tx1"/>
              </a:solidFill>
            </a:endParaRPr>
          </a:p>
        </p:txBody>
      </p:sp>
      <p:sp>
        <p:nvSpPr>
          <p:cNvPr id="79" name="正方形/長方形 78">
            <a:extLst>
              <a:ext uri="{FF2B5EF4-FFF2-40B4-BE49-F238E27FC236}">
                <a16:creationId xmlns:a16="http://schemas.microsoft.com/office/drawing/2014/main" id="{7DCA3EFC-BCCB-2945-BAED-6EF3C002D606}"/>
              </a:ext>
            </a:extLst>
          </p:cNvPr>
          <p:cNvSpPr/>
          <p:nvPr/>
        </p:nvSpPr>
        <p:spPr>
          <a:xfrm>
            <a:off x="342872" y="1475467"/>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T5</a:t>
            </a:r>
            <a:endParaRPr kumimoji="1" lang="ja-JP" altLang="en-US" sz="1200">
              <a:solidFill>
                <a:schemeClr val="tx1"/>
              </a:solidFill>
            </a:endParaRPr>
          </a:p>
        </p:txBody>
      </p:sp>
      <p:cxnSp>
        <p:nvCxnSpPr>
          <p:cNvPr id="80" name="直線コネクタ 79">
            <a:extLst>
              <a:ext uri="{FF2B5EF4-FFF2-40B4-BE49-F238E27FC236}">
                <a16:creationId xmlns:a16="http://schemas.microsoft.com/office/drawing/2014/main" id="{5E86C80E-82E7-A14E-A998-CBD20AEED4A4}"/>
              </a:ext>
            </a:extLst>
          </p:cNvPr>
          <p:cNvCxnSpPr>
            <a:cxnSpLocks/>
          </p:cNvCxnSpPr>
          <p:nvPr/>
        </p:nvCxnSpPr>
        <p:spPr>
          <a:xfrm>
            <a:off x="342872" y="1411437"/>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A1046AA0-D174-1A49-A31D-776EC5A75D17}"/>
              </a:ext>
            </a:extLst>
          </p:cNvPr>
          <p:cNvCxnSpPr>
            <a:cxnSpLocks/>
          </p:cNvCxnSpPr>
          <p:nvPr/>
        </p:nvCxnSpPr>
        <p:spPr>
          <a:xfrm>
            <a:off x="342872" y="1916057"/>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2" name="正方形/長方形 81">
            <a:extLst>
              <a:ext uri="{FF2B5EF4-FFF2-40B4-BE49-F238E27FC236}">
                <a16:creationId xmlns:a16="http://schemas.microsoft.com/office/drawing/2014/main" id="{BC264649-5D36-1342-956D-C4A8C334CE9B}"/>
              </a:ext>
            </a:extLst>
          </p:cNvPr>
          <p:cNvSpPr/>
          <p:nvPr/>
        </p:nvSpPr>
        <p:spPr>
          <a:xfrm>
            <a:off x="2322852" y="1427410"/>
            <a:ext cx="489841" cy="490330"/>
          </a:xfrm>
          <a:prstGeom prst="rect">
            <a:avLst/>
          </a:prstGeom>
          <a:noFill/>
          <a:ln w="254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5" name="直線矢印コネクタ 84">
            <a:extLst>
              <a:ext uri="{FF2B5EF4-FFF2-40B4-BE49-F238E27FC236}">
                <a16:creationId xmlns:a16="http://schemas.microsoft.com/office/drawing/2014/main" id="{35A73828-E000-4041-BE11-E94DA4367B66}"/>
              </a:ext>
            </a:extLst>
          </p:cNvPr>
          <p:cNvCxnSpPr>
            <a:cxnSpLocks/>
            <a:endCxn id="56" idx="1"/>
          </p:cNvCxnSpPr>
          <p:nvPr/>
        </p:nvCxnSpPr>
        <p:spPr>
          <a:xfrm>
            <a:off x="2779868" y="1662003"/>
            <a:ext cx="1255446" cy="470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正方形/長方形 122">
            <a:extLst>
              <a:ext uri="{FF2B5EF4-FFF2-40B4-BE49-F238E27FC236}">
                <a16:creationId xmlns:a16="http://schemas.microsoft.com/office/drawing/2014/main" id="{60F0CD8C-8BD3-5742-B3AC-A300D7487B2C}"/>
              </a:ext>
            </a:extLst>
          </p:cNvPr>
          <p:cNvSpPr/>
          <p:nvPr/>
        </p:nvSpPr>
        <p:spPr>
          <a:xfrm>
            <a:off x="7838422" y="3577853"/>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T1</a:t>
            </a:r>
            <a:endParaRPr kumimoji="1" lang="ja-JP" altLang="en-US" sz="1200">
              <a:solidFill>
                <a:schemeClr val="tx1"/>
              </a:solidFill>
            </a:endParaRPr>
          </a:p>
        </p:txBody>
      </p:sp>
      <p:sp>
        <p:nvSpPr>
          <p:cNvPr id="124" name="正方形/長方形 123">
            <a:extLst>
              <a:ext uri="{FF2B5EF4-FFF2-40B4-BE49-F238E27FC236}">
                <a16:creationId xmlns:a16="http://schemas.microsoft.com/office/drawing/2014/main" id="{A2B0B137-A853-A243-8DA0-AC348B74ECCE}"/>
              </a:ext>
            </a:extLst>
          </p:cNvPr>
          <p:cNvSpPr/>
          <p:nvPr/>
        </p:nvSpPr>
        <p:spPr>
          <a:xfrm>
            <a:off x="7335421" y="3577853"/>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T2</a:t>
            </a:r>
            <a:endParaRPr kumimoji="1" lang="ja-JP" altLang="en-US" sz="1200">
              <a:solidFill>
                <a:schemeClr val="tx1"/>
              </a:solidFill>
            </a:endParaRPr>
          </a:p>
        </p:txBody>
      </p:sp>
      <p:sp>
        <p:nvSpPr>
          <p:cNvPr id="125" name="正方形/長方形 124">
            <a:extLst>
              <a:ext uri="{FF2B5EF4-FFF2-40B4-BE49-F238E27FC236}">
                <a16:creationId xmlns:a16="http://schemas.microsoft.com/office/drawing/2014/main" id="{56F94F69-CDB7-7647-A2A4-B5B3D7210038}"/>
              </a:ext>
            </a:extLst>
          </p:cNvPr>
          <p:cNvSpPr/>
          <p:nvPr/>
        </p:nvSpPr>
        <p:spPr>
          <a:xfrm>
            <a:off x="6823808" y="3577853"/>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T3</a:t>
            </a:r>
            <a:endParaRPr kumimoji="1" lang="ja-JP" altLang="en-US" sz="1200">
              <a:solidFill>
                <a:schemeClr val="tx1"/>
              </a:solidFill>
            </a:endParaRPr>
          </a:p>
        </p:txBody>
      </p:sp>
      <p:sp>
        <p:nvSpPr>
          <p:cNvPr id="126" name="テキスト ボックス 125">
            <a:extLst>
              <a:ext uri="{FF2B5EF4-FFF2-40B4-BE49-F238E27FC236}">
                <a16:creationId xmlns:a16="http://schemas.microsoft.com/office/drawing/2014/main" id="{393A9512-138A-624B-A3E2-C0267F517D7B}"/>
              </a:ext>
            </a:extLst>
          </p:cNvPr>
          <p:cNvSpPr txBox="1"/>
          <p:nvPr/>
        </p:nvSpPr>
        <p:spPr>
          <a:xfrm>
            <a:off x="5607782" y="3141703"/>
            <a:ext cx="3287309" cy="369332"/>
          </a:xfrm>
          <a:prstGeom prst="rect">
            <a:avLst/>
          </a:prstGeom>
          <a:noFill/>
        </p:spPr>
        <p:txBody>
          <a:bodyPr wrap="square" rtlCol="0">
            <a:spAutoFit/>
          </a:bodyPr>
          <a:lstStyle/>
          <a:p>
            <a:pPr algn="ctr"/>
            <a:r>
              <a:rPr kumimoji="1" lang="en-US" altLang="ja-JP" dirty="0"/>
              <a:t>Dispatch Concurrent Queue</a:t>
            </a:r>
            <a:endParaRPr kumimoji="1" lang="ja-JP" altLang="en-US"/>
          </a:p>
        </p:txBody>
      </p:sp>
      <p:sp>
        <p:nvSpPr>
          <p:cNvPr id="127" name="正方形/長方形 126">
            <a:extLst>
              <a:ext uri="{FF2B5EF4-FFF2-40B4-BE49-F238E27FC236}">
                <a16:creationId xmlns:a16="http://schemas.microsoft.com/office/drawing/2014/main" id="{45BAA04A-B393-8E4B-9A56-A2779E982285}"/>
              </a:ext>
            </a:extLst>
          </p:cNvPr>
          <p:cNvSpPr/>
          <p:nvPr/>
        </p:nvSpPr>
        <p:spPr>
          <a:xfrm>
            <a:off x="6312196" y="3577853"/>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T4</a:t>
            </a:r>
            <a:endParaRPr kumimoji="1" lang="ja-JP" altLang="en-US" sz="1200">
              <a:solidFill>
                <a:schemeClr val="tx1"/>
              </a:solidFill>
            </a:endParaRPr>
          </a:p>
        </p:txBody>
      </p:sp>
      <p:sp>
        <p:nvSpPr>
          <p:cNvPr id="128" name="正方形/長方形 127">
            <a:extLst>
              <a:ext uri="{FF2B5EF4-FFF2-40B4-BE49-F238E27FC236}">
                <a16:creationId xmlns:a16="http://schemas.microsoft.com/office/drawing/2014/main" id="{CC8F146D-8634-3A4E-B9B2-2843E4D3D92B}"/>
              </a:ext>
            </a:extLst>
          </p:cNvPr>
          <p:cNvSpPr/>
          <p:nvPr/>
        </p:nvSpPr>
        <p:spPr>
          <a:xfrm>
            <a:off x="5800584" y="3577853"/>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T5</a:t>
            </a:r>
            <a:endParaRPr kumimoji="1" lang="ja-JP" altLang="en-US" sz="1200">
              <a:solidFill>
                <a:schemeClr val="tx1"/>
              </a:solidFill>
            </a:endParaRPr>
          </a:p>
        </p:txBody>
      </p:sp>
      <p:cxnSp>
        <p:nvCxnSpPr>
          <p:cNvPr id="129" name="直線コネクタ 128">
            <a:extLst>
              <a:ext uri="{FF2B5EF4-FFF2-40B4-BE49-F238E27FC236}">
                <a16:creationId xmlns:a16="http://schemas.microsoft.com/office/drawing/2014/main" id="{4264681F-F232-C044-B526-D7901F91906E}"/>
              </a:ext>
            </a:extLst>
          </p:cNvPr>
          <p:cNvCxnSpPr>
            <a:cxnSpLocks/>
          </p:cNvCxnSpPr>
          <p:nvPr/>
        </p:nvCxnSpPr>
        <p:spPr>
          <a:xfrm>
            <a:off x="5800584" y="3513823"/>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7C38E5E0-7747-2A4C-92F1-D17E6065851D}"/>
              </a:ext>
            </a:extLst>
          </p:cNvPr>
          <p:cNvCxnSpPr>
            <a:cxnSpLocks/>
          </p:cNvCxnSpPr>
          <p:nvPr/>
        </p:nvCxnSpPr>
        <p:spPr>
          <a:xfrm>
            <a:off x="5800584" y="4018443"/>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角丸四角形 130">
            <a:extLst>
              <a:ext uri="{FF2B5EF4-FFF2-40B4-BE49-F238E27FC236}">
                <a16:creationId xmlns:a16="http://schemas.microsoft.com/office/drawing/2014/main" id="{5EE03F46-7C28-054F-ABFB-97C987AD7267}"/>
              </a:ext>
            </a:extLst>
          </p:cNvPr>
          <p:cNvSpPr/>
          <p:nvPr/>
        </p:nvSpPr>
        <p:spPr>
          <a:xfrm>
            <a:off x="8769126" y="901151"/>
            <a:ext cx="3422874" cy="5083764"/>
          </a:xfrm>
          <a:prstGeom prst="roundRect">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角丸四角形 131">
            <a:extLst>
              <a:ext uri="{FF2B5EF4-FFF2-40B4-BE49-F238E27FC236}">
                <a16:creationId xmlns:a16="http://schemas.microsoft.com/office/drawing/2014/main" id="{EF79A811-8B80-B145-9F87-F8857122088B}"/>
              </a:ext>
            </a:extLst>
          </p:cNvPr>
          <p:cNvSpPr/>
          <p:nvPr/>
        </p:nvSpPr>
        <p:spPr>
          <a:xfrm>
            <a:off x="8952949" y="1300498"/>
            <a:ext cx="1448440" cy="2053243"/>
          </a:xfrm>
          <a:prstGeom prst="roundRect">
            <a:avLst/>
          </a:prstGeom>
          <a:solidFill>
            <a:schemeClr val="accent6">
              <a:alpha val="3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角丸四角形 132">
            <a:extLst>
              <a:ext uri="{FF2B5EF4-FFF2-40B4-BE49-F238E27FC236}">
                <a16:creationId xmlns:a16="http://schemas.microsoft.com/office/drawing/2014/main" id="{A0AEA4DD-B534-384A-BEC7-66E589659F70}"/>
              </a:ext>
            </a:extLst>
          </p:cNvPr>
          <p:cNvSpPr/>
          <p:nvPr/>
        </p:nvSpPr>
        <p:spPr>
          <a:xfrm>
            <a:off x="9138008" y="1654690"/>
            <a:ext cx="1110636" cy="1592565"/>
          </a:xfrm>
          <a:prstGeom prst="roundRect">
            <a:avLst/>
          </a:prstGeom>
          <a:solidFill>
            <a:schemeClr val="accent1">
              <a:alpha val="3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テキスト ボックス 133">
            <a:extLst>
              <a:ext uri="{FF2B5EF4-FFF2-40B4-BE49-F238E27FC236}">
                <a16:creationId xmlns:a16="http://schemas.microsoft.com/office/drawing/2014/main" id="{7BD51053-518B-D540-9FFF-28796FCC4765}"/>
              </a:ext>
            </a:extLst>
          </p:cNvPr>
          <p:cNvSpPr txBox="1"/>
          <p:nvPr/>
        </p:nvSpPr>
        <p:spPr>
          <a:xfrm>
            <a:off x="9422386" y="1309680"/>
            <a:ext cx="474810" cy="369332"/>
          </a:xfrm>
          <a:prstGeom prst="rect">
            <a:avLst/>
          </a:prstGeom>
          <a:noFill/>
        </p:spPr>
        <p:txBody>
          <a:bodyPr wrap="none" rtlCol="0">
            <a:spAutoFit/>
          </a:bodyPr>
          <a:lstStyle/>
          <a:p>
            <a:r>
              <a:rPr kumimoji="1" lang="en-US" altLang="ja-JP" dirty="0"/>
              <a:t>TS</a:t>
            </a:r>
            <a:endParaRPr kumimoji="1" lang="ja-JP" altLang="en-US"/>
          </a:p>
        </p:txBody>
      </p:sp>
      <p:sp>
        <p:nvSpPr>
          <p:cNvPr id="135" name="正方形/長方形 134">
            <a:extLst>
              <a:ext uri="{FF2B5EF4-FFF2-40B4-BE49-F238E27FC236}">
                <a16:creationId xmlns:a16="http://schemas.microsoft.com/office/drawing/2014/main" id="{BBBF4538-1E28-AA42-A326-B35BE460D618}"/>
              </a:ext>
            </a:extLst>
          </p:cNvPr>
          <p:cNvSpPr/>
          <p:nvPr/>
        </p:nvSpPr>
        <p:spPr>
          <a:xfrm>
            <a:off x="9466974" y="1887641"/>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T1</a:t>
            </a:r>
            <a:endParaRPr kumimoji="1" lang="ja-JP" altLang="en-US"/>
          </a:p>
        </p:txBody>
      </p:sp>
      <p:sp>
        <p:nvSpPr>
          <p:cNvPr id="136" name="テキスト ボックス 135">
            <a:extLst>
              <a:ext uri="{FF2B5EF4-FFF2-40B4-BE49-F238E27FC236}">
                <a16:creationId xmlns:a16="http://schemas.microsoft.com/office/drawing/2014/main" id="{937A411A-F797-8E47-A289-17197B65C7E9}"/>
              </a:ext>
            </a:extLst>
          </p:cNvPr>
          <p:cNvSpPr txBox="1"/>
          <p:nvPr/>
        </p:nvSpPr>
        <p:spPr>
          <a:xfrm>
            <a:off x="9066293" y="937123"/>
            <a:ext cx="1233030" cy="369332"/>
          </a:xfrm>
          <a:prstGeom prst="rect">
            <a:avLst/>
          </a:prstGeom>
          <a:noFill/>
        </p:spPr>
        <p:txBody>
          <a:bodyPr wrap="none" rtlCol="0">
            <a:spAutoFit/>
          </a:bodyPr>
          <a:lstStyle/>
          <a:p>
            <a:r>
              <a:rPr kumimoji="1" lang="en-US" altLang="ja-JP" dirty="0"/>
              <a:t>First Core</a:t>
            </a:r>
            <a:endParaRPr kumimoji="1" lang="ja-JP" altLang="en-US"/>
          </a:p>
        </p:txBody>
      </p:sp>
      <p:sp>
        <p:nvSpPr>
          <p:cNvPr id="137" name="テキスト ボックス 136">
            <a:extLst>
              <a:ext uri="{FF2B5EF4-FFF2-40B4-BE49-F238E27FC236}">
                <a16:creationId xmlns:a16="http://schemas.microsoft.com/office/drawing/2014/main" id="{79EF541C-637D-E145-B2BF-0E1AF21522C2}"/>
              </a:ext>
            </a:extLst>
          </p:cNvPr>
          <p:cNvSpPr txBox="1"/>
          <p:nvPr/>
        </p:nvSpPr>
        <p:spPr>
          <a:xfrm>
            <a:off x="8863789" y="3402146"/>
            <a:ext cx="1537600" cy="369332"/>
          </a:xfrm>
          <a:prstGeom prst="rect">
            <a:avLst/>
          </a:prstGeom>
          <a:noFill/>
        </p:spPr>
        <p:txBody>
          <a:bodyPr wrap="none" rtlCol="0">
            <a:spAutoFit/>
          </a:bodyPr>
          <a:lstStyle/>
          <a:p>
            <a:r>
              <a:rPr lang="en-US" altLang="ja-JP" dirty="0"/>
              <a:t>Second</a:t>
            </a:r>
            <a:r>
              <a:rPr kumimoji="1" lang="en-US" altLang="ja-JP" dirty="0"/>
              <a:t> Core</a:t>
            </a:r>
            <a:endParaRPr kumimoji="1" lang="ja-JP" altLang="en-US"/>
          </a:p>
        </p:txBody>
      </p:sp>
      <p:sp>
        <p:nvSpPr>
          <p:cNvPr id="138" name="正方形/長方形 137">
            <a:extLst>
              <a:ext uri="{FF2B5EF4-FFF2-40B4-BE49-F238E27FC236}">
                <a16:creationId xmlns:a16="http://schemas.microsoft.com/office/drawing/2014/main" id="{F387F45D-0951-A441-8F33-FAD5392A1DB1}"/>
              </a:ext>
            </a:extLst>
          </p:cNvPr>
          <p:cNvSpPr/>
          <p:nvPr/>
        </p:nvSpPr>
        <p:spPr>
          <a:xfrm>
            <a:off x="5735216" y="3529796"/>
            <a:ext cx="2535190" cy="490330"/>
          </a:xfrm>
          <a:prstGeom prst="rect">
            <a:avLst/>
          </a:prstGeom>
          <a:noFill/>
          <a:ln w="254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9" name="直線矢印コネクタ 138">
            <a:extLst>
              <a:ext uri="{FF2B5EF4-FFF2-40B4-BE49-F238E27FC236}">
                <a16:creationId xmlns:a16="http://schemas.microsoft.com/office/drawing/2014/main" id="{D883716D-1766-354A-9643-B3078656F0C1}"/>
              </a:ext>
            </a:extLst>
          </p:cNvPr>
          <p:cNvCxnSpPr>
            <a:cxnSpLocks/>
            <a:stCxn id="124" idx="2"/>
          </p:cNvCxnSpPr>
          <p:nvPr/>
        </p:nvCxnSpPr>
        <p:spPr>
          <a:xfrm>
            <a:off x="7534388" y="3975786"/>
            <a:ext cx="1964398" cy="13368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矢印コネクタ 139">
            <a:extLst>
              <a:ext uri="{FF2B5EF4-FFF2-40B4-BE49-F238E27FC236}">
                <a16:creationId xmlns:a16="http://schemas.microsoft.com/office/drawing/2014/main" id="{62EBCE0F-EDBE-E648-ABF3-8086F58F636E}"/>
              </a:ext>
            </a:extLst>
          </p:cNvPr>
          <p:cNvCxnSpPr>
            <a:cxnSpLocks/>
            <a:endCxn id="145" idx="1"/>
          </p:cNvCxnSpPr>
          <p:nvPr/>
        </p:nvCxnSpPr>
        <p:spPr>
          <a:xfrm>
            <a:off x="8060423" y="4008107"/>
            <a:ext cx="1406551" cy="5893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正方形/長方形 140">
            <a:extLst>
              <a:ext uri="{FF2B5EF4-FFF2-40B4-BE49-F238E27FC236}">
                <a16:creationId xmlns:a16="http://schemas.microsoft.com/office/drawing/2014/main" id="{ED76187B-4106-CE47-90B7-EB77B50F7E24}"/>
              </a:ext>
            </a:extLst>
          </p:cNvPr>
          <p:cNvSpPr/>
          <p:nvPr/>
        </p:nvSpPr>
        <p:spPr>
          <a:xfrm>
            <a:off x="9466974" y="2591008"/>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T2</a:t>
            </a:r>
            <a:endParaRPr kumimoji="1" lang="ja-JP" altLang="en-US"/>
          </a:p>
        </p:txBody>
      </p:sp>
      <p:sp>
        <p:nvSpPr>
          <p:cNvPr id="142" name="角丸四角形 141">
            <a:extLst>
              <a:ext uri="{FF2B5EF4-FFF2-40B4-BE49-F238E27FC236}">
                <a16:creationId xmlns:a16="http://schemas.microsoft.com/office/drawing/2014/main" id="{B0E7416E-B29E-E943-B155-6FE3A81200EE}"/>
              </a:ext>
            </a:extLst>
          </p:cNvPr>
          <p:cNvSpPr/>
          <p:nvPr/>
        </p:nvSpPr>
        <p:spPr>
          <a:xfrm>
            <a:off x="8952949" y="3765767"/>
            <a:ext cx="1448440" cy="2053243"/>
          </a:xfrm>
          <a:prstGeom prst="roundRect">
            <a:avLst/>
          </a:prstGeom>
          <a:solidFill>
            <a:schemeClr val="accent6">
              <a:alpha val="3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角丸四角形 142">
            <a:extLst>
              <a:ext uri="{FF2B5EF4-FFF2-40B4-BE49-F238E27FC236}">
                <a16:creationId xmlns:a16="http://schemas.microsoft.com/office/drawing/2014/main" id="{75144822-4C50-144F-A1C9-5CA63F74528E}"/>
              </a:ext>
            </a:extLst>
          </p:cNvPr>
          <p:cNvSpPr/>
          <p:nvPr/>
        </p:nvSpPr>
        <p:spPr>
          <a:xfrm>
            <a:off x="9138008" y="4119959"/>
            <a:ext cx="1110636" cy="1592565"/>
          </a:xfrm>
          <a:prstGeom prst="roundRect">
            <a:avLst/>
          </a:prstGeom>
          <a:solidFill>
            <a:schemeClr val="accent1">
              <a:alpha val="3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テキスト ボックス 143">
            <a:extLst>
              <a:ext uri="{FF2B5EF4-FFF2-40B4-BE49-F238E27FC236}">
                <a16:creationId xmlns:a16="http://schemas.microsoft.com/office/drawing/2014/main" id="{4AB19711-2D08-A844-8C89-F841624AB988}"/>
              </a:ext>
            </a:extLst>
          </p:cNvPr>
          <p:cNvSpPr txBox="1"/>
          <p:nvPr/>
        </p:nvSpPr>
        <p:spPr>
          <a:xfrm>
            <a:off x="9422386" y="3787895"/>
            <a:ext cx="474810" cy="369332"/>
          </a:xfrm>
          <a:prstGeom prst="rect">
            <a:avLst/>
          </a:prstGeom>
          <a:noFill/>
        </p:spPr>
        <p:txBody>
          <a:bodyPr wrap="none" rtlCol="0">
            <a:spAutoFit/>
          </a:bodyPr>
          <a:lstStyle/>
          <a:p>
            <a:r>
              <a:rPr kumimoji="1" lang="en-US" altLang="ja-JP" dirty="0"/>
              <a:t>TS</a:t>
            </a:r>
            <a:endParaRPr kumimoji="1" lang="ja-JP" altLang="en-US"/>
          </a:p>
        </p:txBody>
      </p:sp>
      <p:sp>
        <p:nvSpPr>
          <p:cNvPr id="145" name="正方形/長方形 144">
            <a:extLst>
              <a:ext uri="{FF2B5EF4-FFF2-40B4-BE49-F238E27FC236}">
                <a16:creationId xmlns:a16="http://schemas.microsoft.com/office/drawing/2014/main" id="{9468A9C6-4BC5-0340-89DF-C58F98A07EFE}"/>
              </a:ext>
            </a:extLst>
          </p:cNvPr>
          <p:cNvSpPr/>
          <p:nvPr/>
        </p:nvSpPr>
        <p:spPr>
          <a:xfrm>
            <a:off x="9466974" y="4352910"/>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T1</a:t>
            </a:r>
            <a:endParaRPr kumimoji="1" lang="ja-JP" altLang="en-US"/>
          </a:p>
        </p:txBody>
      </p:sp>
      <p:sp>
        <p:nvSpPr>
          <p:cNvPr id="146" name="正方形/長方形 145">
            <a:extLst>
              <a:ext uri="{FF2B5EF4-FFF2-40B4-BE49-F238E27FC236}">
                <a16:creationId xmlns:a16="http://schemas.microsoft.com/office/drawing/2014/main" id="{C5617D87-215A-9241-9E31-DAFCA5DF096F}"/>
              </a:ext>
            </a:extLst>
          </p:cNvPr>
          <p:cNvSpPr/>
          <p:nvPr/>
        </p:nvSpPr>
        <p:spPr>
          <a:xfrm>
            <a:off x="9466974" y="5056277"/>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T2</a:t>
            </a:r>
            <a:endParaRPr kumimoji="1" lang="ja-JP" altLang="en-US"/>
          </a:p>
        </p:txBody>
      </p:sp>
      <p:sp>
        <p:nvSpPr>
          <p:cNvPr id="147" name="正方形/長方形 146">
            <a:extLst>
              <a:ext uri="{FF2B5EF4-FFF2-40B4-BE49-F238E27FC236}">
                <a16:creationId xmlns:a16="http://schemas.microsoft.com/office/drawing/2014/main" id="{13795A50-4DAC-A44A-85A0-CBF8EBD16915}"/>
              </a:ext>
            </a:extLst>
          </p:cNvPr>
          <p:cNvSpPr/>
          <p:nvPr/>
        </p:nvSpPr>
        <p:spPr>
          <a:xfrm>
            <a:off x="7812370" y="1475467"/>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T1</a:t>
            </a:r>
            <a:endParaRPr kumimoji="1" lang="ja-JP" altLang="en-US" sz="1200">
              <a:solidFill>
                <a:schemeClr val="tx1"/>
              </a:solidFill>
            </a:endParaRPr>
          </a:p>
        </p:txBody>
      </p:sp>
      <p:sp>
        <p:nvSpPr>
          <p:cNvPr id="148" name="正方形/長方形 147">
            <a:extLst>
              <a:ext uri="{FF2B5EF4-FFF2-40B4-BE49-F238E27FC236}">
                <a16:creationId xmlns:a16="http://schemas.microsoft.com/office/drawing/2014/main" id="{1E4152A2-D823-B44E-921D-E164E9939643}"/>
              </a:ext>
            </a:extLst>
          </p:cNvPr>
          <p:cNvSpPr/>
          <p:nvPr/>
        </p:nvSpPr>
        <p:spPr>
          <a:xfrm>
            <a:off x="7309369" y="1475467"/>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rPr>
              <a:t>T2</a:t>
            </a:r>
            <a:endParaRPr kumimoji="1" lang="ja-JP" altLang="en-US" sz="1200">
              <a:solidFill>
                <a:schemeClr val="tx1"/>
              </a:solidFill>
            </a:endParaRPr>
          </a:p>
        </p:txBody>
      </p:sp>
      <p:sp>
        <p:nvSpPr>
          <p:cNvPr id="149" name="正方形/長方形 148">
            <a:extLst>
              <a:ext uri="{FF2B5EF4-FFF2-40B4-BE49-F238E27FC236}">
                <a16:creationId xmlns:a16="http://schemas.microsoft.com/office/drawing/2014/main" id="{B2562AF1-1096-7E46-9DBC-95CA702332D1}"/>
              </a:ext>
            </a:extLst>
          </p:cNvPr>
          <p:cNvSpPr/>
          <p:nvPr/>
        </p:nvSpPr>
        <p:spPr>
          <a:xfrm>
            <a:off x="6797756" y="1475467"/>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T3</a:t>
            </a:r>
            <a:endParaRPr kumimoji="1" lang="ja-JP" altLang="en-US" sz="1200">
              <a:solidFill>
                <a:schemeClr val="tx1"/>
              </a:solidFill>
            </a:endParaRPr>
          </a:p>
        </p:txBody>
      </p:sp>
      <p:sp>
        <p:nvSpPr>
          <p:cNvPr id="150" name="テキスト ボックス 149">
            <a:extLst>
              <a:ext uri="{FF2B5EF4-FFF2-40B4-BE49-F238E27FC236}">
                <a16:creationId xmlns:a16="http://schemas.microsoft.com/office/drawing/2014/main" id="{8B47915F-7802-CD40-B2B3-5C2FB7A171FB}"/>
              </a:ext>
            </a:extLst>
          </p:cNvPr>
          <p:cNvSpPr txBox="1"/>
          <p:nvPr/>
        </p:nvSpPr>
        <p:spPr>
          <a:xfrm>
            <a:off x="5348762" y="1039317"/>
            <a:ext cx="3287309" cy="369332"/>
          </a:xfrm>
          <a:prstGeom prst="rect">
            <a:avLst/>
          </a:prstGeom>
          <a:noFill/>
        </p:spPr>
        <p:txBody>
          <a:bodyPr wrap="square" rtlCol="0">
            <a:spAutoFit/>
          </a:bodyPr>
          <a:lstStyle/>
          <a:p>
            <a:pPr algn="ctr"/>
            <a:r>
              <a:rPr kumimoji="1" lang="en-US" altLang="ja-JP" dirty="0"/>
              <a:t>Dispatch Main Serial Queue</a:t>
            </a:r>
            <a:endParaRPr kumimoji="1" lang="ja-JP" altLang="en-US"/>
          </a:p>
        </p:txBody>
      </p:sp>
      <p:sp>
        <p:nvSpPr>
          <p:cNvPr id="151" name="正方形/長方形 150">
            <a:extLst>
              <a:ext uri="{FF2B5EF4-FFF2-40B4-BE49-F238E27FC236}">
                <a16:creationId xmlns:a16="http://schemas.microsoft.com/office/drawing/2014/main" id="{F49B3BB6-C956-464E-9A49-98616A8AB7D0}"/>
              </a:ext>
            </a:extLst>
          </p:cNvPr>
          <p:cNvSpPr/>
          <p:nvPr/>
        </p:nvSpPr>
        <p:spPr>
          <a:xfrm>
            <a:off x="6286144" y="1475467"/>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T4</a:t>
            </a:r>
            <a:endParaRPr kumimoji="1" lang="ja-JP" altLang="en-US" sz="1200">
              <a:solidFill>
                <a:schemeClr val="tx1"/>
              </a:solidFill>
            </a:endParaRPr>
          </a:p>
        </p:txBody>
      </p:sp>
      <p:sp>
        <p:nvSpPr>
          <p:cNvPr id="152" name="正方形/長方形 151">
            <a:extLst>
              <a:ext uri="{FF2B5EF4-FFF2-40B4-BE49-F238E27FC236}">
                <a16:creationId xmlns:a16="http://schemas.microsoft.com/office/drawing/2014/main" id="{8266B4D3-B834-F542-A967-7C4F452F0CCC}"/>
              </a:ext>
            </a:extLst>
          </p:cNvPr>
          <p:cNvSpPr/>
          <p:nvPr/>
        </p:nvSpPr>
        <p:spPr>
          <a:xfrm>
            <a:off x="5774532" y="1475467"/>
            <a:ext cx="397933" cy="39793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rPr>
              <a:t>T5</a:t>
            </a:r>
            <a:endParaRPr kumimoji="1" lang="ja-JP" altLang="en-US" sz="1200">
              <a:solidFill>
                <a:schemeClr val="tx1"/>
              </a:solidFill>
            </a:endParaRPr>
          </a:p>
        </p:txBody>
      </p:sp>
      <p:cxnSp>
        <p:nvCxnSpPr>
          <p:cNvPr id="153" name="直線コネクタ 152">
            <a:extLst>
              <a:ext uri="{FF2B5EF4-FFF2-40B4-BE49-F238E27FC236}">
                <a16:creationId xmlns:a16="http://schemas.microsoft.com/office/drawing/2014/main" id="{27945BC6-F775-1A48-A8B2-34173A0BFAF5}"/>
              </a:ext>
            </a:extLst>
          </p:cNvPr>
          <p:cNvCxnSpPr>
            <a:cxnSpLocks/>
          </p:cNvCxnSpPr>
          <p:nvPr/>
        </p:nvCxnSpPr>
        <p:spPr>
          <a:xfrm>
            <a:off x="5774532" y="1411437"/>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CDB82BA7-019A-6641-B716-6954FE64F39D}"/>
              </a:ext>
            </a:extLst>
          </p:cNvPr>
          <p:cNvCxnSpPr>
            <a:cxnSpLocks/>
          </p:cNvCxnSpPr>
          <p:nvPr/>
        </p:nvCxnSpPr>
        <p:spPr>
          <a:xfrm>
            <a:off x="5774532" y="1916057"/>
            <a:ext cx="24357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55" name="正方形/長方形 154">
            <a:extLst>
              <a:ext uri="{FF2B5EF4-FFF2-40B4-BE49-F238E27FC236}">
                <a16:creationId xmlns:a16="http://schemas.microsoft.com/office/drawing/2014/main" id="{D085241A-DF6B-D74E-967B-B684862E6073}"/>
              </a:ext>
            </a:extLst>
          </p:cNvPr>
          <p:cNvSpPr/>
          <p:nvPr/>
        </p:nvSpPr>
        <p:spPr>
          <a:xfrm>
            <a:off x="7754512" y="1427410"/>
            <a:ext cx="489841" cy="490330"/>
          </a:xfrm>
          <a:prstGeom prst="rect">
            <a:avLst/>
          </a:prstGeom>
          <a:noFill/>
          <a:ln w="254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6" name="直線矢印コネクタ 155">
            <a:extLst>
              <a:ext uri="{FF2B5EF4-FFF2-40B4-BE49-F238E27FC236}">
                <a16:creationId xmlns:a16="http://schemas.microsoft.com/office/drawing/2014/main" id="{239AACEE-0BEF-B440-BD2C-B05936BE7C73}"/>
              </a:ext>
            </a:extLst>
          </p:cNvPr>
          <p:cNvCxnSpPr>
            <a:cxnSpLocks/>
            <a:endCxn id="135" idx="1"/>
          </p:cNvCxnSpPr>
          <p:nvPr/>
        </p:nvCxnSpPr>
        <p:spPr>
          <a:xfrm>
            <a:off x="8211528" y="1662003"/>
            <a:ext cx="1255446" cy="470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テキスト ボックス 156">
            <a:extLst>
              <a:ext uri="{FF2B5EF4-FFF2-40B4-BE49-F238E27FC236}">
                <a16:creationId xmlns:a16="http://schemas.microsoft.com/office/drawing/2014/main" id="{3E2F047D-5426-2A4A-B12E-F2218EE8538A}"/>
              </a:ext>
            </a:extLst>
          </p:cNvPr>
          <p:cNvSpPr txBox="1"/>
          <p:nvPr/>
        </p:nvSpPr>
        <p:spPr>
          <a:xfrm>
            <a:off x="3947922" y="576812"/>
            <a:ext cx="663964" cy="369332"/>
          </a:xfrm>
          <a:prstGeom prst="rect">
            <a:avLst/>
          </a:prstGeom>
          <a:noFill/>
        </p:spPr>
        <p:txBody>
          <a:bodyPr wrap="square" rtlCol="0">
            <a:spAutoFit/>
          </a:bodyPr>
          <a:lstStyle/>
          <a:p>
            <a:r>
              <a:rPr kumimoji="1" lang="en-US" altLang="ja-JP" dirty="0"/>
              <a:t>CPU</a:t>
            </a:r>
            <a:endParaRPr kumimoji="1" lang="ja-JP" altLang="en-US"/>
          </a:p>
        </p:txBody>
      </p:sp>
      <p:sp>
        <p:nvSpPr>
          <p:cNvPr id="158" name="テキスト ボックス 157">
            <a:extLst>
              <a:ext uri="{FF2B5EF4-FFF2-40B4-BE49-F238E27FC236}">
                <a16:creationId xmlns:a16="http://schemas.microsoft.com/office/drawing/2014/main" id="{F7FDF96E-8005-9A44-A4A1-E3E4345D5F11}"/>
              </a:ext>
            </a:extLst>
          </p:cNvPr>
          <p:cNvSpPr txBox="1"/>
          <p:nvPr/>
        </p:nvSpPr>
        <p:spPr>
          <a:xfrm>
            <a:off x="10069318" y="576812"/>
            <a:ext cx="663964" cy="369332"/>
          </a:xfrm>
          <a:prstGeom prst="rect">
            <a:avLst/>
          </a:prstGeom>
          <a:noFill/>
        </p:spPr>
        <p:txBody>
          <a:bodyPr wrap="square" rtlCol="0">
            <a:spAutoFit/>
          </a:bodyPr>
          <a:lstStyle/>
          <a:p>
            <a:r>
              <a:rPr kumimoji="1" lang="en-US" altLang="ja-JP" dirty="0"/>
              <a:t>CPU</a:t>
            </a:r>
            <a:endParaRPr kumimoji="1" lang="ja-JP" altLang="en-US"/>
          </a:p>
        </p:txBody>
      </p:sp>
      <p:sp>
        <p:nvSpPr>
          <p:cNvPr id="159" name="テキスト ボックス 158">
            <a:extLst>
              <a:ext uri="{FF2B5EF4-FFF2-40B4-BE49-F238E27FC236}">
                <a16:creationId xmlns:a16="http://schemas.microsoft.com/office/drawing/2014/main" id="{8EE8F608-5643-724F-8A0F-9AAC21003A37}"/>
              </a:ext>
            </a:extLst>
          </p:cNvPr>
          <p:cNvSpPr txBox="1"/>
          <p:nvPr/>
        </p:nvSpPr>
        <p:spPr>
          <a:xfrm>
            <a:off x="10662960" y="936877"/>
            <a:ext cx="1306768" cy="369332"/>
          </a:xfrm>
          <a:prstGeom prst="rect">
            <a:avLst/>
          </a:prstGeom>
          <a:noFill/>
        </p:spPr>
        <p:txBody>
          <a:bodyPr wrap="none" rtlCol="0">
            <a:spAutoFit/>
          </a:bodyPr>
          <a:lstStyle/>
          <a:p>
            <a:r>
              <a:rPr lang="en-US" altLang="ja-JP" dirty="0"/>
              <a:t>Third</a:t>
            </a:r>
            <a:r>
              <a:rPr kumimoji="1" lang="en-US" altLang="ja-JP" dirty="0"/>
              <a:t> Core</a:t>
            </a:r>
            <a:endParaRPr kumimoji="1" lang="ja-JP" altLang="en-US"/>
          </a:p>
        </p:txBody>
      </p:sp>
      <p:sp>
        <p:nvSpPr>
          <p:cNvPr id="160" name="角丸四角形 159">
            <a:extLst>
              <a:ext uri="{FF2B5EF4-FFF2-40B4-BE49-F238E27FC236}">
                <a16:creationId xmlns:a16="http://schemas.microsoft.com/office/drawing/2014/main" id="{51BE9D40-B70F-DA4C-B23F-9640F4031FA9}"/>
              </a:ext>
            </a:extLst>
          </p:cNvPr>
          <p:cNvSpPr/>
          <p:nvPr/>
        </p:nvSpPr>
        <p:spPr>
          <a:xfrm>
            <a:off x="10647427" y="1300498"/>
            <a:ext cx="1448440" cy="2053243"/>
          </a:xfrm>
          <a:prstGeom prst="roundRect">
            <a:avLst/>
          </a:prstGeom>
          <a:solidFill>
            <a:schemeClr val="accent6">
              <a:alpha val="3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角丸四角形 160">
            <a:extLst>
              <a:ext uri="{FF2B5EF4-FFF2-40B4-BE49-F238E27FC236}">
                <a16:creationId xmlns:a16="http://schemas.microsoft.com/office/drawing/2014/main" id="{E52F4FEC-CE1F-F24C-B891-0BD7584E0EC1}"/>
              </a:ext>
            </a:extLst>
          </p:cNvPr>
          <p:cNvSpPr/>
          <p:nvPr/>
        </p:nvSpPr>
        <p:spPr>
          <a:xfrm>
            <a:off x="10832486" y="1654690"/>
            <a:ext cx="1110636" cy="1592565"/>
          </a:xfrm>
          <a:prstGeom prst="roundRect">
            <a:avLst/>
          </a:prstGeom>
          <a:solidFill>
            <a:schemeClr val="accent1">
              <a:alpha val="3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テキスト ボックス 161">
            <a:extLst>
              <a:ext uri="{FF2B5EF4-FFF2-40B4-BE49-F238E27FC236}">
                <a16:creationId xmlns:a16="http://schemas.microsoft.com/office/drawing/2014/main" id="{3BF546F4-9503-E240-A2CC-99A091B76E1D}"/>
              </a:ext>
            </a:extLst>
          </p:cNvPr>
          <p:cNvSpPr txBox="1"/>
          <p:nvPr/>
        </p:nvSpPr>
        <p:spPr>
          <a:xfrm>
            <a:off x="11116864" y="1322626"/>
            <a:ext cx="474810" cy="369332"/>
          </a:xfrm>
          <a:prstGeom prst="rect">
            <a:avLst/>
          </a:prstGeom>
          <a:noFill/>
        </p:spPr>
        <p:txBody>
          <a:bodyPr wrap="none" rtlCol="0">
            <a:spAutoFit/>
          </a:bodyPr>
          <a:lstStyle/>
          <a:p>
            <a:r>
              <a:rPr kumimoji="1" lang="en-US" altLang="ja-JP" dirty="0"/>
              <a:t>TS</a:t>
            </a:r>
            <a:endParaRPr kumimoji="1" lang="ja-JP" altLang="en-US"/>
          </a:p>
        </p:txBody>
      </p:sp>
      <p:sp>
        <p:nvSpPr>
          <p:cNvPr id="163" name="正方形/長方形 162">
            <a:extLst>
              <a:ext uri="{FF2B5EF4-FFF2-40B4-BE49-F238E27FC236}">
                <a16:creationId xmlns:a16="http://schemas.microsoft.com/office/drawing/2014/main" id="{6C3C9660-6EF8-8A45-9CE6-7ABED71C32DD}"/>
              </a:ext>
            </a:extLst>
          </p:cNvPr>
          <p:cNvSpPr/>
          <p:nvPr/>
        </p:nvSpPr>
        <p:spPr>
          <a:xfrm>
            <a:off x="11161452" y="1887641"/>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T1</a:t>
            </a:r>
            <a:endParaRPr kumimoji="1" lang="ja-JP" altLang="en-US"/>
          </a:p>
        </p:txBody>
      </p:sp>
      <p:sp>
        <p:nvSpPr>
          <p:cNvPr id="164" name="正方形/長方形 163">
            <a:extLst>
              <a:ext uri="{FF2B5EF4-FFF2-40B4-BE49-F238E27FC236}">
                <a16:creationId xmlns:a16="http://schemas.microsoft.com/office/drawing/2014/main" id="{B2CEA5D9-79CA-3C4E-852A-90405BA70A50}"/>
              </a:ext>
            </a:extLst>
          </p:cNvPr>
          <p:cNvSpPr/>
          <p:nvPr/>
        </p:nvSpPr>
        <p:spPr>
          <a:xfrm>
            <a:off x="11161452" y="2591008"/>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T2</a:t>
            </a:r>
            <a:endParaRPr kumimoji="1" lang="ja-JP" altLang="en-US"/>
          </a:p>
        </p:txBody>
      </p:sp>
      <p:sp>
        <p:nvSpPr>
          <p:cNvPr id="165" name="テキスト ボックス 164">
            <a:extLst>
              <a:ext uri="{FF2B5EF4-FFF2-40B4-BE49-F238E27FC236}">
                <a16:creationId xmlns:a16="http://schemas.microsoft.com/office/drawing/2014/main" id="{56C24398-EE46-074E-A071-870B1E24A4BB}"/>
              </a:ext>
            </a:extLst>
          </p:cNvPr>
          <p:cNvSpPr txBox="1"/>
          <p:nvPr/>
        </p:nvSpPr>
        <p:spPr>
          <a:xfrm>
            <a:off x="10558267" y="3402146"/>
            <a:ext cx="1319592" cy="369332"/>
          </a:xfrm>
          <a:prstGeom prst="rect">
            <a:avLst/>
          </a:prstGeom>
          <a:noFill/>
        </p:spPr>
        <p:txBody>
          <a:bodyPr wrap="none" rtlCol="0">
            <a:spAutoFit/>
          </a:bodyPr>
          <a:lstStyle/>
          <a:p>
            <a:r>
              <a:rPr kumimoji="1" lang="en-US" altLang="ja-JP" dirty="0"/>
              <a:t>Forth Core</a:t>
            </a:r>
            <a:endParaRPr kumimoji="1" lang="ja-JP" altLang="en-US"/>
          </a:p>
        </p:txBody>
      </p:sp>
      <p:sp>
        <p:nvSpPr>
          <p:cNvPr id="166" name="角丸四角形 165">
            <a:extLst>
              <a:ext uri="{FF2B5EF4-FFF2-40B4-BE49-F238E27FC236}">
                <a16:creationId xmlns:a16="http://schemas.microsoft.com/office/drawing/2014/main" id="{9E5FE8E7-DAF9-C84B-A29B-D29F19764030}"/>
              </a:ext>
            </a:extLst>
          </p:cNvPr>
          <p:cNvSpPr/>
          <p:nvPr/>
        </p:nvSpPr>
        <p:spPr>
          <a:xfrm>
            <a:off x="10647427" y="3765767"/>
            <a:ext cx="1448440" cy="2053243"/>
          </a:xfrm>
          <a:prstGeom prst="roundRect">
            <a:avLst/>
          </a:prstGeom>
          <a:solidFill>
            <a:schemeClr val="accent6">
              <a:alpha val="3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角丸四角形 166">
            <a:extLst>
              <a:ext uri="{FF2B5EF4-FFF2-40B4-BE49-F238E27FC236}">
                <a16:creationId xmlns:a16="http://schemas.microsoft.com/office/drawing/2014/main" id="{1F9E7486-8C64-3C4B-93BA-C7C7E6EDA8DD}"/>
              </a:ext>
            </a:extLst>
          </p:cNvPr>
          <p:cNvSpPr/>
          <p:nvPr/>
        </p:nvSpPr>
        <p:spPr>
          <a:xfrm>
            <a:off x="10832486" y="4119959"/>
            <a:ext cx="1110636" cy="1592565"/>
          </a:xfrm>
          <a:prstGeom prst="roundRect">
            <a:avLst/>
          </a:prstGeom>
          <a:solidFill>
            <a:schemeClr val="accent1">
              <a:alpha val="3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テキスト ボックス 167">
            <a:extLst>
              <a:ext uri="{FF2B5EF4-FFF2-40B4-BE49-F238E27FC236}">
                <a16:creationId xmlns:a16="http://schemas.microsoft.com/office/drawing/2014/main" id="{E2129A38-7BCF-7244-AE29-DCD20D05D97A}"/>
              </a:ext>
            </a:extLst>
          </p:cNvPr>
          <p:cNvSpPr txBox="1"/>
          <p:nvPr/>
        </p:nvSpPr>
        <p:spPr>
          <a:xfrm>
            <a:off x="11116864" y="3787895"/>
            <a:ext cx="474810" cy="369332"/>
          </a:xfrm>
          <a:prstGeom prst="rect">
            <a:avLst/>
          </a:prstGeom>
          <a:noFill/>
        </p:spPr>
        <p:txBody>
          <a:bodyPr wrap="none" rtlCol="0">
            <a:spAutoFit/>
          </a:bodyPr>
          <a:lstStyle/>
          <a:p>
            <a:r>
              <a:rPr kumimoji="1" lang="en-US" altLang="ja-JP" dirty="0"/>
              <a:t>TS</a:t>
            </a:r>
            <a:endParaRPr kumimoji="1" lang="ja-JP" altLang="en-US"/>
          </a:p>
        </p:txBody>
      </p:sp>
      <p:sp>
        <p:nvSpPr>
          <p:cNvPr id="169" name="正方形/長方形 168">
            <a:extLst>
              <a:ext uri="{FF2B5EF4-FFF2-40B4-BE49-F238E27FC236}">
                <a16:creationId xmlns:a16="http://schemas.microsoft.com/office/drawing/2014/main" id="{8FB892D4-173C-0D4D-853D-2C528D574DFC}"/>
              </a:ext>
            </a:extLst>
          </p:cNvPr>
          <p:cNvSpPr/>
          <p:nvPr/>
        </p:nvSpPr>
        <p:spPr>
          <a:xfrm>
            <a:off x="11161452" y="4352910"/>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T1</a:t>
            </a:r>
            <a:endParaRPr kumimoji="1" lang="ja-JP" altLang="en-US"/>
          </a:p>
        </p:txBody>
      </p:sp>
      <p:sp>
        <p:nvSpPr>
          <p:cNvPr id="170" name="正方形/長方形 169">
            <a:extLst>
              <a:ext uri="{FF2B5EF4-FFF2-40B4-BE49-F238E27FC236}">
                <a16:creationId xmlns:a16="http://schemas.microsoft.com/office/drawing/2014/main" id="{C29AA240-3526-A341-B00E-C7FC09878886}"/>
              </a:ext>
            </a:extLst>
          </p:cNvPr>
          <p:cNvSpPr/>
          <p:nvPr/>
        </p:nvSpPr>
        <p:spPr>
          <a:xfrm>
            <a:off x="11161452" y="5056277"/>
            <a:ext cx="489180" cy="489180"/>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T2</a:t>
            </a:r>
            <a:endParaRPr kumimoji="1" lang="ja-JP" altLang="en-US"/>
          </a:p>
        </p:txBody>
      </p:sp>
      <p:sp>
        <p:nvSpPr>
          <p:cNvPr id="171" name="正方形/長方形 170">
            <a:extLst>
              <a:ext uri="{FF2B5EF4-FFF2-40B4-BE49-F238E27FC236}">
                <a16:creationId xmlns:a16="http://schemas.microsoft.com/office/drawing/2014/main" id="{11203267-F6C1-3545-96F3-0203BF7FD9C6}"/>
              </a:ext>
            </a:extLst>
          </p:cNvPr>
          <p:cNvSpPr/>
          <p:nvPr/>
        </p:nvSpPr>
        <p:spPr>
          <a:xfrm>
            <a:off x="10957347" y="2478157"/>
            <a:ext cx="865730" cy="3234367"/>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正方形/長方形 171">
            <a:extLst>
              <a:ext uri="{FF2B5EF4-FFF2-40B4-BE49-F238E27FC236}">
                <a16:creationId xmlns:a16="http://schemas.microsoft.com/office/drawing/2014/main" id="{76CBE221-5485-8648-91C6-D41CCDBD5482}"/>
              </a:ext>
            </a:extLst>
          </p:cNvPr>
          <p:cNvSpPr/>
          <p:nvPr/>
        </p:nvSpPr>
        <p:spPr>
          <a:xfrm rot="16200000">
            <a:off x="9819259" y="3708701"/>
            <a:ext cx="1500846" cy="2506799"/>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テキスト ボックス 172">
            <a:extLst>
              <a:ext uri="{FF2B5EF4-FFF2-40B4-BE49-F238E27FC236}">
                <a16:creationId xmlns:a16="http://schemas.microsoft.com/office/drawing/2014/main" id="{1BA3C523-21F9-7A4A-B9A5-5B12A101BB38}"/>
              </a:ext>
            </a:extLst>
          </p:cNvPr>
          <p:cNvSpPr txBox="1"/>
          <p:nvPr/>
        </p:nvSpPr>
        <p:spPr>
          <a:xfrm>
            <a:off x="9758866" y="4731575"/>
            <a:ext cx="1800493" cy="369332"/>
          </a:xfrm>
          <a:prstGeom prst="rect">
            <a:avLst/>
          </a:prstGeom>
          <a:noFill/>
        </p:spPr>
        <p:txBody>
          <a:bodyPr wrap="none" rtlCol="0">
            <a:spAutoFit/>
          </a:bodyPr>
          <a:lstStyle/>
          <a:p>
            <a:r>
              <a:rPr kumimoji="1" lang="ja-JP" altLang="en-US"/>
              <a:t>スレッドプール</a:t>
            </a:r>
          </a:p>
        </p:txBody>
      </p:sp>
      <p:sp>
        <p:nvSpPr>
          <p:cNvPr id="174" name="フリーフォーム 173">
            <a:extLst>
              <a:ext uri="{FF2B5EF4-FFF2-40B4-BE49-F238E27FC236}">
                <a16:creationId xmlns:a16="http://schemas.microsoft.com/office/drawing/2014/main" id="{6AD14359-F8BF-9942-AF30-382164345801}"/>
              </a:ext>
            </a:extLst>
          </p:cNvPr>
          <p:cNvSpPr/>
          <p:nvPr/>
        </p:nvSpPr>
        <p:spPr>
          <a:xfrm>
            <a:off x="6997148" y="2862470"/>
            <a:ext cx="4147930" cy="1583270"/>
          </a:xfrm>
          <a:custGeom>
            <a:avLst/>
            <a:gdLst>
              <a:gd name="connsiteX0" fmla="*/ 0 w 4147930"/>
              <a:gd name="connsiteY0" fmla="*/ 1126434 h 1583270"/>
              <a:gd name="connsiteX1" fmla="*/ 1205948 w 4147930"/>
              <a:gd name="connsiteY1" fmla="*/ 1524000 h 1583270"/>
              <a:gd name="connsiteX2" fmla="*/ 4147930 w 4147930"/>
              <a:gd name="connsiteY2" fmla="*/ 0 h 1583270"/>
            </a:gdLst>
            <a:ahLst/>
            <a:cxnLst>
              <a:cxn ang="0">
                <a:pos x="connsiteX0" y="connsiteY0"/>
              </a:cxn>
              <a:cxn ang="0">
                <a:pos x="connsiteX1" y="connsiteY1"/>
              </a:cxn>
              <a:cxn ang="0">
                <a:pos x="connsiteX2" y="connsiteY2"/>
              </a:cxn>
            </a:cxnLst>
            <a:rect l="l" t="t" r="r" b="b"/>
            <a:pathLst>
              <a:path w="4147930" h="1583270">
                <a:moveTo>
                  <a:pt x="0" y="1126434"/>
                </a:moveTo>
                <a:cubicBezTo>
                  <a:pt x="257313" y="1419086"/>
                  <a:pt x="514626" y="1711739"/>
                  <a:pt x="1205948" y="1524000"/>
                </a:cubicBezTo>
                <a:cubicBezTo>
                  <a:pt x="1897270" y="1336261"/>
                  <a:pt x="3022600" y="668130"/>
                  <a:pt x="4147930" y="0"/>
                </a:cubicBezTo>
              </a:path>
            </a:pathLst>
          </a:custGeom>
          <a:noFill/>
          <a:ln w="190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フリーフォーム 174">
            <a:extLst>
              <a:ext uri="{FF2B5EF4-FFF2-40B4-BE49-F238E27FC236}">
                <a16:creationId xmlns:a16="http://schemas.microsoft.com/office/drawing/2014/main" id="{D07C38B9-360B-D44B-B1E4-2E0FF9CE8ECB}"/>
              </a:ext>
            </a:extLst>
          </p:cNvPr>
          <p:cNvSpPr/>
          <p:nvPr/>
        </p:nvSpPr>
        <p:spPr>
          <a:xfrm>
            <a:off x="6493565" y="3988904"/>
            <a:ext cx="4664765" cy="1045791"/>
          </a:xfrm>
          <a:custGeom>
            <a:avLst/>
            <a:gdLst>
              <a:gd name="connsiteX0" fmla="*/ 0 w 4664765"/>
              <a:gd name="connsiteY0" fmla="*/ 0 h 1045791"/>
              <a:gd name="connsiteX1" fmla="*/ 1020418 w 4664765"/>
              <a:gd name="connsiteY1" fmla="*/ 1020418 h 1045791"/>
              <a:gd name="connsiteX2" fmla="*/ 4664765 w 4664765"/>
              <a:gd name="connsiteY2" fmla="*/ 636105 h 1045791"/>
            </a:gdLst>
            <a:ahLst/>
            <a:cxnLst>
              <a:cxn ang="0">
                <a:pos x="connsiteX0" y="connsiteY0"/>
              </a:cxn>
              <a:cxn ang="0">
                <a:pos x="connsiteX1" y="connsiteY1"/>
              </a:cxn>
              <a:cxn ang="0">
                <a:pos x="connsiteX2" y="connsiteY2"/>
              </a:cxn>
            </a:cxnLst>
            <a:rect l="l" t="t" r="r" b="b"/>
            <a:pathLst>
              <a:path w="4664765" h="1045791">
                <a:moveTo>
                  <a:pt x="0" y="0"/>
                </a:moveTo>
                <a:cubicBezTo>
                  <a:pt x="121478" y="457200"/>
                  <a:pt x="242957" y="914401"/>
                  <a:pt x="1020418" y="1020418"/>
                </a:cubicBezTo>
                <a:cubicBezTo>
                  <a:pt x="1797879" y="1126435"/>
                  <a:pt x="3231322" y="881270"/>
                  <a:pt x="4664765" y="636105"/>
                </a:cubicBezTo>
              </a:path>
            </a:pathLst>
          </a:custGeom>
          <a:noFill/>
          <a:ln w="190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フリーフォーム 176">
            <a:extLst>
              <a:ext uri="{FF2B5EF4-FFF2-40B4-BE49-F238E27FC236}">
                <a16:creationId xmlns:a16="http://schemas.microsoft.com/office/drawing/2014/main" id="{904B4FE6-7FFF-4B47-89CD-62A952B3FA17}"/>
              </a:ext>
            </a:extLst>
          </p:cNvPr>
          <p:cNvSpPr/>
          <p:nvPr/>
        </p:nvSpPr>
        <p:spPr>
          <a:xfrm>
            <a:off x="6003235" y="3975652"/>
            <a:ext cx="5128591" cy="1757663"/>
          </a:xfrm>
          <a:custGeom>
            <a:avLst/>
            <a:gdLst>
              <a:gd name="connsiteX0" fmla="*/ 0 w 5128591"/>
              <a:gd name="connsiteY0" fmla="*/ 0 h 1757663"/>
              <a:gd name="connsiteX1" fmla="*/ 437322 w 5128591"/>
              <a:gd name="connsiteY1" fmla="*/ 1470991 h 1757663"/>
              <a:gd name="connsiteX2" fmla="*/ 1484243 w 5128591"/>
              <a:gd name="connsiteY2" fmla="*/ 1749287 h 1757663"/>
              <a:gd name="connsiteX3" fmla="*/ 5128591 w 5128591"/>
              <a:gd name="connsiteY3" fmla="*/ 1325218 h 1757663"/>
            </a:gdLst>
            <a:ahLst/>
            <a:cxnLst>
              <a:cxn ang="0">
                <a:pos x="connsiteX0" y="connsiteY0"/>
              </a:cxn>
              <a:cxn ang="0">
                <a:pos x="connsiteX1" y="connsiteY1"/>
              </a:cxn>
              <a:cxn ang="0">
                <a:pos x="connsiteX2" y="connsiteY2"/>
              </a:cxn>
              <a:cxn ang="0">
                <a:pos x="connsiteX3" y="connsiteY3"/>
              </a:cxn>
            </a:cxnLst>
            <a:rect l="l" t="t" r="r" b="b"/>
            <a:pathLst>
              <a:path w="5128591" h="1757663">
                <a:moveTo>
                  <a:pt x="0" y="0"/>
                </a:moveTo>
                <a:cubicBezTo>
                  <a:pt x="94974" y="589721"/>
                  <a:pt x="189948" y="1179443"/>
                  <a:pt x="437322" y="1470991"/>
                </a:cubicBezTo>
                <a:cubicBezTo>
                  <a:pt x="684696" y="1762539"/>
                  <a:pt x="702365" y="1773582"/>
                  <a:pt x="1484243" y="1749287"/>
                </a:cubicBezTo>
                <a:cubicBezTo>
                  <a:pt x="2266121" y="1724992"/>
                  <a:pt x="3697356" y="1525105"/>
                  <a:pt x="5128591" y="1325218"/>
                </a:cubicBezTo>
              </a:path>
            </a:pathLst>
          </a:custGeom>
          <a:noFill/>
          <a:ln w="190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テキスト ボックス 177">
            <a:extLst>
              <a:ext uri="{FF2B5EF4-FFF2-40B4-BE49-F238E27FC236}">
                <a16:creationId xmlns:a16="http://schemas.microsoft.com/office/drawing/2014/main" id="{68D4E0EC-A1A3-9743-BA42-180C85406458}"/>
              </a:ext>
            </a:extLst>
          </p:cNvPr>
          <p:cNvSpPr txBox="1"/>
          <p:nvPr/>
        </p:nvSpPr>
        <p:spPr>
          <a:xfrm>
            <a:off x="6198517" y="6067534"/>
            <a:ext cx="4980851" cy="369332"/>
          </a:xfrm>
          <a:prstGeom prst="rect">
            <a:avLst/>
          </a:prstGeom>
          <a:noFill/>
        </p:spPr>
        <p:txBody>
          <a:bodyPr wrap="none" rtlCol="0">
            <a:spAutoFit/>
          </a:bodyPr>
          <a:lstStyle/>
          <a:p>
            <a:r>
              <a:rPr kumimoji="1" lang="ja-JP" altLang="en-US"/>
              <a:t>高並列化</a:t>
            </a:r>
            <a:r>
              <a:rPr kumimoji="1" lang="en-US" altLang="ja-JP" dirty="0"/>
              <a:t>(</a:t>
            </a:r>
            <a:r>
              <a:rPr kumimoji="1" lang="ja-JP" altLang="en-US"/>
              <a:t>ただし、処理終了順序はわからない</a:t>
            </a:r>
            <a:r>
              <a:rPr kumimoji="1" lang="en-US" altLang="ja-JP" dirty="0"/>
              <a:t>)</a:t>
            </a:r>
            <a:endParaRPr kumimoji="1" lang="ja-JP" altLang="en-US"/>
          </a:p>
        </p:txBody>
      </p:sp>
    </p:spTree>
    <p:extLst>
      <p:ext uri="{BB962C8B-B14F-4D97-AF65-F5344CB8AC3E}">
        <p14:creationId xmlns:p14="http://schemas.microsoft.com/office/powerpoint/2010/main" val="640331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9EB4E328-53D4-6C42-9B63-298B234D8AA9}"/>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CAD65FD7-BA01-0447-B00D-DC883BB5F0C3}"/>
              </a:ext>
            </a:extLst>
          </p:cNvPr>
          <p:cNvSpPr>
            <a:spLocks noGrp="1"/>
          </p:cNvSpPr>
          <p:nvPr>
            <p:ph type="sldNum" sz="quarter" idx="12"/>
          </p:nvPr>
        </p:nvSpPr>
        <p:spPr/>
        <p:txBody>
          <a:bodyPr/>
          <a:lstStyle/>
          <a:p>
            <a:fld id="{7987AE00-6EE0-7E4E-AB7E-D50299276F4C}" type="slidenum">
              <a:rPr kumimoji="1" lang="ja-JP" altLang="en-US" smtClean="0"/>
              <a:t>7</a:t>
            </a:fld>
            <a:endParaRPr kumimoji="1" lang="ja-JP" altLang="en-US"/>
          </a:p>
        </p:txBody>
      </p:sp>
      <p:sp>
        <p:nvSpPr>
          <p:cNvPr id="4" name="テキスト ボックス 3">
            <a:extLst>
              <a:ext uri="{FF2B5EF4-FFF2-40B4-BE49-F238E27FC236}">
                <a16:creationId xmlns:a16="http://schemas.microsoft.com/office/drawing/2014/main" id="{96C4EBCA-DB1A-4F49-8402-A33F0953CACF}"/>
              </a:ext>
            </a:extLst>
          </p:cNvPr>
          <p:cNvSpPr txBox="1"/>
          <p:nvPr/>
        </p:nvSpPr>
        <p:spPr>
          <a:xfrm>
            <a:off x="134910" y="194872"/>
            <a:ext cx="5026025" cy="461665"/>
          </a:xfrm>
          <a:prstGeom prst="rect">
            <a:avLst/>
          </a:prstGeom>
          <a:noFill/>
        </p:spPr>
        <p:txBody>
          <a:bodyPr wrap="square" rtlCol="0">
            <a:spAutoFit/>
          </a:bodyPr>
          <a:lstStyle/>
          <a:p>
            <a:r>
              <a:rPr lang="en-US" altLang="ja-JP" sz="2400" dirty="0"/>
              <a:t>iOS</a:t>
            </a:r>
            <a:r>
              <a:rPr lang="ja-JP" altLang="en-US" sz="2400"/>
              <a:t>によるマルチスレッドの実装</a:t>
            </a:r>
            <a:endParaRPr kumimoji="1" lang="ja-JP" altLang="en-US" sz="2400"/>
          </a:p>
        </p:txBody>
      </p:sp>
      <p:pic>
        <p:nvPicPr>
          <p:cNvPr id="5" name="図 4">
            <a:extLst>
              <a:ext uri="{FF2B5EF4-FFF2-40B4-BE49-F238E27FC236}">
                <a16:creationId xmlns:a16="http://schemas.microsoft.com/office/drawing/2014/main" id="{3E77FB6B-0134-6A49-BCB6-D2D2F94AD02E}"/>
              </a:ext>
            </a:extLst>
          </p:cNvPr>
          <p:cNvPicPr>
            <a:picLocks noChangeAspect="1"/>
          </p:cNvPicPr>
          <p:nvPr/>
        </p:nvPicPr>
        <p:blipFill>
          <a:blip r:embed="rId2"/>
          <a:stretch>
            <a:fillRect/>
          </a:stretch>
        </p:blipFill>
        <p:spPr>
          <a:xfrm>
            <a:off x="5499100" y="656537"/>
            <a:ext cx="6692900" cy="5486400"/>
          </a:xfrm>
          <a:prstGeom prst="rect">
            <a:avLst/>
          </a:prstGeom>
        </p:spPr>
      </p:pic>
      <p:sp>
        <p:nvSpPr>
          <p:cNvPr id="6" name="右矢印 5">
            <a:extLst>
              <a:ext uri="{FF2B5EF4-FFF2-40B4-BE49-F238E27FC236}">
                <a16:creationId xmlns:a16="http://schemas.microsoft.com/office/drawing/2014/main" id="{702449C9-5995-354E-8EA4-2452B91825ED}"/>
              </a:ext>
            </a:extLst>
          </p:cNvPr>
          <p:cNvSpPr/>
          <p:nvPr/>
        </p:nvSpPr>
        <p:spPr>
          <a:xfrm>
            <a:off x="5019040" y="1565910"/>
            <a:ext cx="480060" cy="19431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C18AC0A-8D47-0443-A3D9-432DA272D9D7}"/>
              </a:ext>
            </a:extLst>
          </p:cNvPr>
          <p:cNvSpPr txBox="1"/>
          <p:nvPr/>
        </p:nvSpPr>
        <p:spPr>
          <a:xfrm>
            <a:off x="2652888" y="1478399"/>
            <a:ext cx="2262158" cy="369332"/>
          </a:xfrm>
          <a:prstGeom prst="rect">
            <a:avLst/>
          </a:prstGeom>
          <a:noFill/>
        </p:spPr>
        <p:txBody>
          <a:bodyPr wrap="none" rtlCol="0">
            <a:spAutoFit/>
          </a:bodyPr>
          <a:lstStyle/>
          <a:p>
            <a:r>
              <a:rPr kumimoji="1" lang="ja-JP" altLang="en-US"/>
              <a:t>ワーカースレッド？</a:t>
            </a:r>
          </a:p>
        </p:txBody>
      </p:sp>
      <p:sp>
        <p:nvSpPr>
          <p:cNvPr id="8" name="右矢印 7">
            <a:extLst>
              <a:ext uri="{FF2B5EF4-FFF2-40B4-BE49-F238E27FC236}">
                <a16:creationId xmlns:a16="http://schemas.microsoft.com/office/drawing/2014/main" id="{9EADE4A5-A310-9448-85D6-E97309A30EC2}"/>
              </a:ext>
            </a:extLst>
          </p:cNvPr>
          <p:cNvSpPr/>
          <p:nvPr/>
        </p:nvSpPr>
        <p:spPr>
          <a:xfrm>
            <a:off x="5019040" y="2583180"/>
            <a:ext cx="480060" cy="19431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E904DC4-A08A-DF4A-B1D9-AC3F107094A7}"/>
              </a:ext>
            </a:extLst>
          </p:cNvPr>
          <p:cNvSpPr txBox="1"/>
          <p:nvPr/>
        </p:nvSpPr>
        <p:spPr>
          <a:xfrm>
            <a:off x="1729559" y="2495669"/>
            <a:ext cx="3185487" cy="369332"/>
          </a:xfrm>
          <a:prstGeom prst="rect">
            <a:avLst/>
          </a:prstGeom>
          <a:noFill/>
        </p:spPr>
        <p:txBody>
          <a:bodyPr wrap="none" rtlCol="0">
            <a:spAutoFit/>
          </a:bodyPr>
          <a:lstStyle/>
          <a:p>
            <a:r>
              <a:rPr kumimoji="1" lang="ja-JP" altLang="en-US"/>
              <a:t>インターフェーススレッド？</a:t>
            </a:r>
          </a:p>
        </p:txBody>
      </p:sp>
      <p:sp>
        <p:nvSpPr>
          <p:cNvPr id="10" name="テキスト ボックス 9">
            <a:extLst>
              <a:ext uri="{FF2B5EF4-FFF2-40B4-BE49-F238E27FC236}">
                <a16:creationId xmlns:a16="http://schemas.microsoft.com/office/drawing/2014/main" id="{746E0DD6-F547-F442-8EF6-3F547F0E3C20}"/>
              </a:ext>
            </a:extLst>
          </p:cNvPr>
          <p:cNvSpPr txBox="1"/>
          <p:nvPr/>
        </p:nvSpPr>
        <p:spPr>
          <a:xfrm>
            <a:off x="86451" y="3270240"/>
            <a:ext cx="5442516" cy="646331"/>
          </a:xfrm>
          <a:prstGeom prst="rect">
            <a:avLst/>
          </a:prstGeom>
          <a:noFill/>
        </p:spPr>
        <p:txBody>
          <a:bodyPr wrap="none" rtlCol="0">
            <a:spAutoFit/>
          </a:bodyPr>
          <a:lstStyle/>
          <a:p>
            <a:r>
              <a:rPr kumimoji="1" lang="ja-JP" altLang="en-US"/>
              <a:t>ワーカースレッド・・・</a:t>
            </a:r>
            <a:r>
              <a:rPr kumimoji="1" lang="en-US" altLang="ja-JP" dirty="0"/>
              <a:t>OS</a:t>
            </a:r>
            <a:r>
              <a:rPr kumimoji="1" lang="ja-JP" altLang="en-US"/>
              <a:t>からのシグナル</a:t>
            </a:r>
            <a:endParaRPr kumimoji="1" lang="en-US" altLang="ja-JP" dirty="0"/>
          </a:p>
          <a:p>
            <a:r>
              <a:rPr kumimoji="1" lang="en-US" altLang="ja-JP" dirty="0"/>
              <a:t>(</a:t>
            </a:r>
            <a:r>
              <a:rPr kumimoji="1" lang="ja-JP" altLang="en-US"/>
              <a:t>メッセージ</a:t>
            </a:r>
            <a:r>
              <a:rPr kumimoji="1" lang="en-US" altLang="ja-JP" dirty="0"/>
              <a:t>)</a:t>
            </a:r>
            <a:r>
              <a:rPr kumimoji="1" lang="ja-JP" altLang="en-US"/>
              <a:t>を受け取ることができないスレッド。</a:t>
            </a:r>
          </a:p>
        </p:txBody>
      </p:sp>
      <p:sp>
        <p:nvSpPr>
          <p:cNvPr id="11" name="テキスト ボックス 10">
            <a:extLst>
              <a:ext uri="{FF2B5EF4-FFF2-40B4-BE49-F238E27FC236}">
                <a16:creationId xmlns:a16="http://schemas.microsoft.com/office/drawing/2014/main" id="{D416FCBC-9060-4540-9D9C-410AFC5B6749}"/>
              </a:ext>
            </a:extLst>
          </p:cNvPr>
          <p:cNvSpPr txBox="1"/>
          <p:nvPr/>
        </p:nvSpPr>
        <p:spPr>
          <a:xfrm>
            <a:off x="86451" y="3964344"/>
            <a:ext cx="5575565" cy="646331"/>
          </a:xfrm>
          <a:prstGeom prst="rect">
            <a:avLst/>
          </a:prstGeom>
          <a:noFill/>
        </p:spPr>
        <p:txBody>
          <a:bodyPr wrap="none" rtlCol="0">
            <a:spAutoFit/>
          </a:bodyPr>
          <a:lstStyle/>
          <a:p>
            <a:r>
              <a:rPr lang="ja-JP" altLang="en-US"/>
              <a:t>インターフェース</a:t>
            </a:r>
            <a:r>
              <a:rPr kumimoji="1" lang="ja-JP" altLang="en-US"/>
              <a:t>スレッド・・・</a:t>
            </a:r>
            <a:r>
              <a:rPr kumimoji="1" lang="en-US" altLang="ja-JP" dirty="0"/>
              <a:t>OS</a:t>
            </a:r>
            <a:r>
              <a:rPr kumimoji="1" lang="ja-JP" altLang="en-US"/>
              <a:t>からのシグナル</a:t>
            </a:r>
            <a:endParaRPr kumimoji="1" lang="en-US" altLang="ja-JP" dirty="0"/>
          </a:p>
          <a:p>
            <a:r>
              <a:rPr kumimoji="1" lang="en-US" altLang="ja-JP" dirty="0"/>
              <a:t>(</a:t>
            </a:r>
            <a:r>
              <a:rPr kumimoji="1" lang="ja-JP" altLang="en-US"/>
              <a:t>メッセージ</a:t>
            </a:r>
            <a:r>
              <a:rPr kumimoji="1" lang="en-US" altLang="ja-JP" dirty="0"/>
              <a:t>)</a:t>
            </a:r>
            <a:r>
              <a:rPr kumimoji="1" lang="ja-JP" altLang="en-US"/>
              <a:t>を受け取ることができるスレッド。</a:t>
            </a:r>
          </a:p>
        </p:txBody>
      </p:sp>
      <p:sp>
        <p:nvSpPr>
          <p:cNvPr id="12" name="テキスト ボックス 11">
            <a:extLst>
              <a:ext uri="{FF2B5EF4-FFF2-40B4-BE49-F238E27FC236}">
                <a16:creationId xmlns:a16="http://schemas.microsoft.com/office/drawing/2014/main" id="{3458BCF1-4A4C-584F-BBC4-31B11719E82E}"/>
              </a:ext>
            </a:extLst>
          </p:cNvPr>
          <p:cNvSpPr txBox="1"/>
          <p:nvPr/>
        </p:nvSpPr>
        <p:spPr>
          <a:xfrm>
            <a:off x="5406788" y="5107424"/>
            <a:ext cx="3438762" cy="369332"/>
          </a:xfrm>
          <a:prstGeom prst="rect">
            <a:avLst/>
          </a:prstGeom>
          <a:noFill/>
        </p:spPr>
        <p:txBody>
          <a:bodyPr wrap="none" rtlCol="0">
            <a:spAutoFit/>
          </a:bodyPr>
          <a:lstStyle/>
          <a:p>
            <a:r>
              <a:rPr kumimoji="1" lang="en-US" altLang="ja-JP" dirty="0"/>
              <a:t>GCD(Grand Central Dispatch&gt;</a:t>
            </a:r>
            <a:endParaRPr kumimoji="1" lang="ja-JP" altLang="en-US"/>
          </a:p>
        </p:txBody>
      </p:sp>
    </p:spTree>
    <p:extLst>
      <p:ext uri="{BB962C8B-B14F-4D97-AF65-F5344CB8AC3E}">
        <p14:creationId xmlns:p14="http://schemas.microsoft.com/office/powerpoint/2010/main" val="550820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9EB4E328-53D4-6C42-9B63-298B234D8AA9}"/>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CAD65FD7-BA01-0447-B00D-DC883BB5F0C3}"/>
              </a:ext>
            </a:extLst>
          </p:cNvPr>
          <p:cNvSpPr>
            <a:spLocks noGrp="1"/>
          </p:cNvSpPr>
          <p:nvPr>
            <p:ph type="sldNum" sz="quarter" idx="12"/>
          </p:nvPr>
        </p:nvSpPr>
        <p:spPr/>
        <p:txBody>
          <a:bodyPr/>
          <a:lstStyle/>
          <a:p>
            <a:fld id="{7987AE00-6EE0-7E4E-AB7E-D50299276F4C}" type="slidenum">
              <a:rPr kumimoji="1" lang="ja-JP" altLang="en-US" smtClean="0"/>
              <a:t>8</a:t>
            </a:fld>
            <a:endParaRPr kumimoji="1" lang="ja-JP" altLang="en-US"/>
          </a:p>
        </p:txBody>
      </p:sp>
      <p:sp>
        <p:nvSpPr>
          <p:cNvPr id="4" name="テキスト ボックス 3">
            <a:extLst>
              <a:ext uri="{FF2B5EF4-FFF2-40B4-BE49-F238E27FC236}">
                <a16:creationId xmlns:a16="http://schemas.microsoft.com/office/drawing/2014/main" id="{96C4EBCA-DB1A-4F49-8402-A33F0953CACF}"/>
              </a:ext>
            </a:extLst>
          </p:cNvPr>
          <p:cNvSpPr txBox="1"/>
          <p:nvPr/>
        </p:nvSpPr>
        <p:spPr>
          <a:xfrm>
            <a:off x="134910" y="194872"/>
            <a:ext cx="5026025" cy="461665"/>
          </a:xfrm>
          <a:prstGeom prst="rect">
            <a:avLst/>
          </a:prstGeom>
          <a:noFill/>
        </p:spPr>
        <p:txBody>
          <a:bodyPr wrap="square" rtlCol="0">
            <a:spAutoFit/>
          </a:bodyPr>
          <a:lstStyle/>
          <a:p>
            <a:r>
              <a:rPr lang="en-US" altLang="ja-JP" sz="2400" dirty="0"/>
              <a:t>iOS</a:t>
            </a:r>
            <a:r>
              <a:rPr lang="ja-JP" altLang="en-US" sz="2400"/>
              <a:t>によるマルチスレッドの実装</a:t>
            </a:r>
            <a:endParaRPr kumimoji="1" lang="ja-JP" altLang="en-US" sz="2400"/>
          </a:p>
        </p:txBody>
      </p:sp>
      <p:pic>
        <p:nvPicPr>
          <p:cNvPr id="6" name="図 5">
            <a:extLst>
              <a:ext uri="{FF2B5EF4-FFF2-40B4-BE49-F238E27FC236}">
                <a16:creationId xmlns:a16="http://schemas.microsoft.com/office/drawing/2014/main" id="{73964215-2D2C-CC4C-A453-29007EE1F4BD}"/>
              </a:ext>
            </a:extLst>
          </p:cNvPr>
          <p:cNvPicPr>
            <a:picLocks noChangeAspect="1"/>
          </p:cNvPicPr>
          <p:nvPr/>
        </p:nvPicPr>
        <p:blipFill>
          <a:blip r:embed="rId2"/>
          <a:stretch>
            <a:fillRect/>
          </a:stretch>
        </p:blipFill>
        <p:spPr>
          <a:xfrm>
            <a:off x="5160935" y="527050"/>
            <a:ext cx="6705600" cy="5803900"/>
          </a:xfrm>
          <a:prstGeom prst="rect">
            <a:avLst/>
          </a:prstGeom>
        </p:spPr>
      </p:pic>
    </p:spTree>
    <p:extLst>
      <p:ext uri="{BB962C8B-B14F-4D97-AF65-F5344CB8AC3E}">
        <p14:creationId xmlns:p14="http://schemas.microsoft.com/office/powerpoint/2010/main" val="3724697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9EB4E328-53D4-6C42-9B63-298B234D8AA9}"/>
              </a:ext>
            </a:extLst>
          </p:cNvPr>
          <p:cNvSpPr>
            <a:spLocks noGrp="1"/>
          </p:cNvSpPr>
          <p:nvPr>
            <p:ph type="ftr" sz="quarter" idx="11"/>
          </p:nvPr>
        </p:nvSpPr>
        <p:spPr/>
        <p:txBody>
          <a:bodyPr/>
          <a:lstStyle/>
          <a:p>
            <a:r>
              <a:rPr kumimoji="1" lang="en" altLang="ja-JP"/>
              <a:t>Swift GCD(Grand Central Dispatch) API </a:t>
            </a:r>
            <a:r>
              <a:rPr kumimoji="1" lang="ja-JP" altLang="en-US"/>
              <a:t>使い方 </a:t>
            </a:r>
          </a:p>
        </p:txBody>
      </p:sp>
      <p:sp>
        <p:nvSpPr>
          <p:cNvPr id="3" name="スライド番号プレースホルダー 2">
            <a:extLst>
              <a:ext uri="{FF2B5EF4-FFF2-40B4-BE49-F238E27FC236}">
                <a16:creationId xmlns:a16="http://schemas.microsoft.com/office/drawing/2014/main" id="{CAD65FD7-BA01-0447-B00D-DC883BB5F0C3}"/>
              </a:ext>
            </a:extLst>
          </p:cNvPr>
          <p:cNvSpPr>
            <a:spLocks noGrp="1"/>
          </p:cNvSpPr>
          <p:nvPr>
            <p:ph type="sldNum" sz="quarter" idx="12"/>
          </p:nvPr>
        </p:nvSpPr>
        <p:spPr/>
        <p:txBody>
          <a:bodyPr/>
          <a:lstStyle/>
          <a:p>
            <a:fld id="{7987AE00-6EE0-7E4E-AB7E-D50299276F4C}" type="slidenum">
              <a:rPr kumimoji="1" lang="ja-JP" altLang="en-US" smtClean="0"/>
              <a:t>9</a:t>
            </a:fld>
            <a:endParaRPr kumimoji="1" lang="ja-JP" altLang="en-US"/>
          </a:p>
        </p:txBody>
      </p:sp>
      <p:sp>
        <p:nvSpPr>
          <p:cNvPr id="4" name="テキスト ボックス 3">
            <a:extLst>
              <a:ext uri="{FF2B5EF4-FFF2-40B4-BE49-F238E27FC236}">
                <a16:creationId xmlns:a16="http://schemas.microsoft.com/office/drawing/2014/main" id="{96C4EBCA-DB1A-4F49-8402-A33F0953CACF}"/>
              </a:ext>
            </a:extLst>
          </p:cNvPr>
          <p:cNvSpPr txBox="1"/>
          <p:nvPr/>
        </p:nvSpPr>
        <p:spPr>
          <a:xfrm>
            <a:off x="134910" y="194872"/>
            <a:ext cx="5026025" cy="461665"/>
          </a:xfrm>
          <a:prstGeom prst="rect">
            <a:avLst/>
          </a:prstGeom>
          <a:noFill/>
        </p:spPr>
        <p:txBody>
          <a:bodyPr wrap="square" rtlCol="0">
            <a:spAutoFit/>
          </a:bodyPr>
          <a:lstStyle/>
          <a:p>
            <a:r>
              <a:rPr lang="en-US" altLang="ja-JP" sz="2400" dirty="0"/>
              <a:t>iOS</a:t>
            </a:r>
            <a:r>
              <a:rPr lang="ja-JP" altLang="en-US" sz="2400"/>
              <a:t>によるマルチスレッドの実装</a:t>
            </a:r>
            <a:endParaRPr kumimoji="1" lang="ja-JP" altLang="en-US" sz="2400"/>
          </a:p>
        </p:txBody>
      </p:sp>
      <p:pic>
        <p:nvPicPr>
          <p:cNvPr id="5" name="図 4">
            <a:extLst>
              <a:ext uri="{FF2B5EF4-FFF2-40B4-BE49-F238E27FC236}">
                <a16:creationId xmlns:a16="http://schemas.microsoft.com/office/drawing/2014/main" id="{617A6BE0-C37F-3C4D-8A26-382FAC40C82D}"/>
              </a:ext>
            </a:extLst>
          </p:cNvPr>
          <p:cNvPicPr>
            <a:picLocks noChangeAspect="1"/>
          </p:cNvPicPr>
          <p:nvPr/>
        </p:nvPicPr>
        <p:blipFill rotWithShape="1">
          <a:blip r:embed="rId2"/>
          <a:srcRect r="4658"/>
          <a:stretch/>
        </p:blipFill>
        <p:spPr>
          <a:xfrm>
            <a:off x="0" y="775734"/>
            <a:ext cx="5898632" cy="3765879"/>
          </a:xfrm>
          <a:prstGeom prst="rect">
            <a:avLst/>
          </a:prstGeom>
        </p:spPr>
      </p:pic>
      <p:pic>
        <p:nvPicPr>
          <p:cNvPr id="7" name="図 6">
            <a:extLst>
              <a:ext uri="{FF2B5EF4-FFF2-40B4-BE49-F238E27FC236}">
                <a16:creationId xmlns:a16="http://schemas.microsoft.com/office/drawing/2014/main" id="{AD5C35DE-F268-FB4F-A943-5F62C9441040}"/>
              </a:ext>
            </a:extLst>
          </p:cNvPr>
          <p:cNvPicPr>
            <a:picLocks noChangeAspect="1"/>
          </p:cNvPicPr>
          <p:nvPr/>
        </p:nvPicPr>
        <p:blipFill rotWithShape="1">
          <a:blip r:embed="rId3"/>
          <a:srcRect r="4003"/>
          <a:stretch/>
        </p:blipFill>
        <p:spPr>
          <a:xfrm>
            <a:off x="6066295" y="775734"/>
            <a:ext cx="6073912" cy="4783368"/>
          </a:xfrm>
          <a:prstGeom prst="rect">
            <a:avLst/>
          </a:prstGeom>
        </p:spPr>
      </p:pic>
      <p:sp>
        <p:nvSpPr>
          <p:cNvPr id="10" name="テキスト ボックス 9">
            <a:extLst>
              <a:ext uri="{FF2B5EF4-FFF2-40B4-BE49-F238E27FC236}">
                <a16:creationId xmlns:a16="http://schemas.microsoft.com/office/drawing/2014/main" id="{7018FBE4-2822-D34A-8C7A-3B52A26C9DD0}"/>
              </a:ext>
            </a:extLst>
          </p:cNvPr>
          <p:cNvSpPr txBox="1"/>
          <p:nvPr/>
        </p:nvSpPr>
        <p:spPr>
          <a:xfrm>
            <a:off x="4038600" y="3709064"/>
            <a:ext cx="3877985" cy="369332"/>
          </a:xfrm>
          <a:prstGeom prst="rect">
            <a:avLst/>
          </a:prstGeom>
          <a:noFill/>
        </p:spPr>
        <p:txBody>
          <a:bodyPr wrap="none" rtlCol="0">
            <a:spAutoFit/>
          </a:bodyPr>
          <a:lstStyle/>
          <a:p>
            <a:r>
              <a:rPr kumimoji="1" lang="ja-JP" altLang="en-US">
                <a:solidFill>
                  <a:srgbClr val="FF0000"/>
                </a:solidFill>
              </a:rPr>
              <a:t>割り当てられるスレッドはランダム</a:t>
            </a:r>
          </a:p>
        </p:txBody>
      </p:sp>
      <p:sp>
        <p:nvSpPr>
          <p:cNvPr id="6" name="テキスト ボックス 5">
            <a:extLst>
              <a:ext uri="{FF2B5EF4-FFF2-40B4-BE49-F238E27FC236}">
                <a16:creationId xmlns:a16="http://schemas.microsoft.com/office/drawing/2014/main" id="{3977087C-E13B-8749-B88D-617BBDA85649}"/>
              </a:ext>
            </a:extLst>
          </p:cNvPr>
          <p:cNvSpPr txBox="1"/>
          <p:nvPr/>
        </p:nvSpPr>
        <p:spPr>
          <a:xfrm>
            <a:off x="84696" y="4387115"/>
            <a:ext cx="5897768" cy="646331"/>
          </a:xfrm>
          <a:prstGeom prst="rect">
            <a:avLst/>
          </a:prstGeom>
          <a:noFill/>
        </p:spPr>
        <p:txBody>
          <a:bodyPr wrap="none" rtlCol="0">
            <a:spAutoFit/>
          </a:bodyPr>
          <a:lstStyle/>
          <a:p>
            <a:r>
              <a:rPr kumimoji="1" lang="en-US" altLang="ja-JP" dirty="0"/>
              <a:t>Queue</a:t>
            </a:r>
            <a:r>
              <a:rPr kumimoji="1" lang="ja-JP" altLang="en-US"/>
              <a:t>・・・複数スレッドを管理するための機能。</a:t>
            </a:r>
            <a:endParaRPr kumimoji="1" lang="en-US" altLang="ja-JP" dirty="0"/>
          </a:p>
          <a:p>
            <a:r>
              <a:rPr lang="ja-JP" altLang="en-US"/>
              <a:t>　　　　　　</a:t>
            </a:r>
            <a:r>
              <a:rPr lang="en-US" altLang="ja-JP" dirty="0"/>
              <a:t>Thread</a:t>
            </a:r>
            <a:r>
              <a:rPr lang="ja-JP" altLang="en-US"/>
              <a:t>の作成</a:t>
            </a:r>
            <a:r>
              <a:rPr lang="en-US" altLang="ja-JP" dirty="0"/>
              <a:t>/</a:t>
            </a:r>
            <a:r>
              <a:rPr lang="ja-JP" altLang="en-US"/>
              <a:t>管理はシステムに任せる。</a:t>
            </a:r>
            <a:endParaRPr kumimoji="1" lang="ja-JP" altLang="en-US"/>
          </a:p>
        </p:txBody>
      </p:sp>
    </p:spTree>
    <p:extLst>
      <p:ext uri="{BB962C8B-B14F-4D97-AF65-F5344CB8AC3E}">
        <p14:creationId xmlns:p14="http://schemas.microsoft.com/office/powerpoint/2010/main" val="12872626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954</TotalTime>
  <Words>1474</Words>
  <Application>Microsoft Macintosh PowerPoint</Application>
  <PresentationFormat>ワイド画面</PresentationFormat>
  <Paragraphs>361</Paragraphs>
  <Slides>31</Slides>
  <Notes>2</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31</vt:i4>
      </vt:variant>
    </vt:vector>
  </HeadingPairs>
  <TitlesOfParts>
    <vt:vector size="35" baseType="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Inoue Shinichi</dc:creator>
  <cp:lastModifiedBy>Inoue Shinichi</cp:lastModifiedBy>
  <cp:revision>120</cp:revision>
  <dcterms:created xsi:type="dcterms:W3CDTF">2019-05-03T08:25:08Z</dcterms:created>
  <dcterms:modified xsi:type="dcterms:W3CDTF">2019-05-11T10:06:26Z</dcterms:modified>
</cp:coreProperties>
</file>